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0"/>
  </p:notesMasterIdLst>
  <p:handoutMasterIdLst>
    <p:handoutMasterId r:id="rId41"/>
  </p:handoutMasterIdLst>
  <p:sldIdLst>
    <p:sldId id="276" r:id="rId5"/>
    <p:sldId id="280" r:id="rId6"/>
    <p:sldId id="292" r:id="rId7"/>
    <p:sldId id="288" r:id="rId8"/>
    <p:sldId id="306" r:id="rId9"/>
    <p:sldId id="295" r:id="rId10"/>
    <p:sldId id="303" r:id="rId11"/>
    <p:sldId id="281" r:id="rId12"/>
    <p:sldId id="294" r:id="rId13"/>
    <p:sldId id="302" r:id="rId14"/>
    <p:sldId id="304" r:id="rId15"/>
    <p:sldId id="289" r:id="rId16"/>
    <p:sldId id="299" r:id="rId17"/>
    <p:sldId id="300" r:id="rId18"/>
    <p:sldId id="290" r:id="rId19"/>
    <p:sldId id="284" r:id="rId20"/>
    <p:sldId id="319" r:id="rId21"/>
    <p:sldId id="301" r:id="rId22"/>
    <p:sldId id="297" r:id="rId23"/>
    <p:sldId id="296" r:id="rId24"/>
    <p:sldId id="317" r:id="rId25"/>
    <p:sldId id="318" r:id="rId26"/>
    <p:sldId id="293" r:id="rId27"/>
    <p:sldId id="278" r:id="rId28"/>
    <p:sldId id="307" r:id="rId29"/>
    <p:sldId id="308" r:id="rId30"/>
    <p:sldId id="309" r:id="rId31"/>
    <p:sldId id="310" r:id="rId32"/>
    <p:sldId id="311" r:id="rId33"/>
    <p:sldId id="312" r:id="rId34"/>
    <p:sldId id="313" r:id="rId35"/>
    <p:sldId id="314" r:id="rId36"/>
    <p:sldId id="315" r:id="rId37"/>
    <p:sldId id="316" r:id="rId38"/>
    <p:sldId id="298" r:id="rId39"/>
  </p:sldIdLst>
  <p:sldSz cx="9144000" cy="6858000" type="screen4x3"/>
  <p:notesSz cx="7010400" cy="9296400"/>
  <p:embeddedFontLst>
    <p:embeddedFont>
      <p:font typeface="Calibri" panose="020F0502020204030204" pitchFamily="34" charset="0"/>
      <p:regular r:id="rId42"/>
      <p:bold r:id="rId43"/>
      <p:italic r:id="rId44"/>
      <p:boldItalic r:id="rId45"/>
    </p:embeddedFont>
  </p:embeddedFontLst>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D25"/>
    <a:srgbClr val="CDB675"/>
    <a:srgbClr val="990033"/>
    <a:srgbClr val="660033"/>
    <a:srgbClr val="969696"/>
    <a:srgbClr val="5F5F5F"/>
    <a:srgbClr val="000066"/>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72258" autoAdjust="0"/>
  </p:normalViewPr>
  <p:slideViewPr>
    <p:cSldViewPr snapToGrid="0">
      <p:cViewPr varScale="1">
        <p:scale>
          <a:sx n="81" d="100"/>
          <a:sy n="81" d="100"/>
        </p:scale>
        <p:origin x="-1806" y="-90"/>
      </p:cViewPr>
      <p:guideLst>
        <p:guide orient="horz" pos="677"/>
        <p:guide orient="horz" pos="4256"/>
        <p:guide pos="2880"/>
        <p:guide pos="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3" d="100"/>
        <a:sy n="143" d="100"/>
      </p:scale>
      <p:origin x="0" y="0"/>
    </p:cViewPr>
  </p:sorterViewPr>
  <p:notesViewPr>
    <p:cSldViewPr snapToGrid="0">
      <p:cViewPr varScale="1">
        <p:scale>
          <a:sx n="78" d="100"/>
          <a:sy n="78" d="100"/>
        </p:scale>
        <p:origin x="-150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3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3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3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a:p>
        </p:txBody>
      </p:sp>
    </p:spTree>
    <p:extLst>
      <p:ext uri="{BB962C8B-B14F-4D97-AF65-F5344CB8AC3E}">
        <p14:creationId xmlns:p14="http://schemas.microsoft.com/office/powerpoint/2010/main" val="170926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a:p>
        </p:txBody>
      </p:sp>
    </p:spTree>
    <p:extLst>
      <p:ext uri="{BB962C8B-B14F-4D97-AF65-F5344CB8AC3E}">
        <p14:creationId xmlns:p14="http://schemas.microsoft.com/office/powerpoint/2010/main" val="405123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USP – United States Pharmacopeia </a:t>
            </a:r>
          </a:p>
          <a:p>
            <a:r>
              <a:rPr lang="en-US" dirty="0" smtClean="0"/>
              <a:t>NF – National Formulary </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a:p>
        </p:txBody>
      </p:sp>
    </p:spTree>
    <p:extLst>
      <p:ext uri="{BB962C8B-B14F-4D97-AF65-F5344CB8AC3E}">
        <p14:creationId xmlns:p14="http://schemas.microsoft.com/office/powerpoint/2010/main" val="252505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conducting</a:t>
            </a:r>
            <a:r>
              <a:rPr lang="en-US" b="1" baseline="0" dirty="0" smtClean="0"/>
              <a:t> a demonstration showing proper technique for installing regulators or showing a video such as this one found on </a:t>
            </a:r>
            <a:r>
              <a:rPr lang="en-US" b="1" baseline="0" dirty="0" err="1" smtClean="0"/>
              <a:t>youtube</a:t>
            </a:r>
            <a:r>
              <a:rPr lang="en-US" b="1" baseline="0" dirty="0" smtClean="0"/>
              <a:t> at https://www.youtube.com/watch?v=DcW04sY8S0w</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12</a:t>
            </a:fld>
            <a:endParaRPr lang="en-US"/>
          </a:p>
        </p:txBody>
      </p:sp>
    </p:spTree>
    <p:extLst>
      <p:ext uri="{BB962C8B-B14F-4D97-AF65-F5344CB8AC3E}">
        <p14:creationId xmlns:p14="http://schemas.microsoft.com/office/powerpoint/2010/main" val="194140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13</a:t>
            </a:fld>
            <a:endParaRPr lang="en-US"/>
          </a:p>
        </p:txBody>
      </p:sp>
    </p:spTree>
    <p:extLst>
      <p:ext uri="{BB962C8B-B14F-4D97-AF65-F5344CB8AC3E}">
        <p14:creationId xmlns:p14="http://schemas.microsoft.com/office/powerpoint/2010/main" val="354627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inserting pictures.</a:t>
            </a:r>
            <a:endParaRPr lang="en-US" b="1"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15</a:t>
            </a:fld>
            <a:endParaRPr lang="en-US"/>
          </a:p>
        </p:txBody>
      </p:sp>
    </p:spTree>
    <p:extLst>
      <p:ext uri="{BB962C8B-B14F-4D97-AF65-F5344CB8AC3E}">
        <p14:creationId xmlns:p14="http://schemas.microsoft.com/office/powerpoint/2010/main" val="2691927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inserting pictures.</a:t>
            </a:r>
            <a:endParaRPr lang="en-US" b="1"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16</a:t>
            </a:fld>
            <a:endParaRPr lang="en-US"/>
          </a:p>
        </p:txBody>
      </p:sp>
    </p:spTree>
    <p:extLst>
      <p:ext uri="{BB962C8B-B14F-4D97-AF65-F5344CB8AC3E}">
        <p14:creationId xmlns:p14="http://schemas.microsoft.com/office/powerpoint/2010/main" val="246115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a:t>
            </a:r>
            <a:r>
              <a:rPr lang="en-US" b="1" baseline="0" dirty="0" smtClean="0"/>
              <a:t> inserting pictures.</a:t>
            </a:r>
            <a:endParaRPr lang="en-US" b="1" dirty="0" smtClean="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17</a:t>
            </a:fld>
            <a:endParaRPr lang="en-US"/>
          </a:p>
        </p:txBody>
      </p:sp>
    </p:spTree>
    <p:extLst>
      <p:ext uri="{BB962C8B-B14F-4D97-AF65-F5344CB8AC3E}">
        <p14:creationId xmlns:p14="http://schemas.microsoft.com/office/powerpoint/2010/main" val="2461154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Army requires testing of medical oxygen when it is received from the supplier to verify that it is at least 99 percent pure by volume.  Cylinders</a:t>
            </a:r>
            <a:r>
              <a:rPr lang="en-US" baseline="0" dirty="0" smtClean="0"/>
              <a:t> that do not have a DD Form 1191 should be sent back to Logistics to be tested. </a:t>
            </a:r>
            <a:r>
              <a:rPr lang="en-US" b="1" baseline="0" dirty="0" smtClean="0"/>
              <a:t>Consider inserting pictures.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Testing is required to prevent medical gas mix-ups.  The FDA has received reports from hospitals and nursing homes involving 7 deaths and 15 injuries to patients who were thought to be receiving medical grade oxygen, but were receiving a different gas (e.g., nitrogen) that had been mistakenly connected to the oxygen supply system. Texting the oxygen will reduce the chance of error and subsequent harm to patients.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19</a:t>
            </a:fld>
            <a:endParaRPr lang="en-US"/>
          </a:p>
        </p:txBody>
      </p:sp>
    </p:spTree>
    <p:extLst>
      <p:ext uri="{BB962C8B-B14F-4D97-AF65-F5344CB8AC3E}">
        <p14:creationId xmlns:p14="http://schemas.microsoft.com/office/powerpoint/2010/main" val="19397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volume expansion rate of nitrogen is 700 to 1</a:t>
            </a:r>
            <a:r>
              <a:rPr lang="en-US" baseline="0" dirty="0" smtClean="0"/>
              <a:t> when warmed to room temperature.</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20</a:t>
            </a:fld>
            <a:endParaRPr lang="en-US"/>
          </a:p>
        </p:txBody>
      </p:sp>
    </p:spTree>
    <p:extLst>
      <p:ext uri="{BB962C8B-B14F-4D97-AF65-F5344CB8AC3E}">
        <p14:creationId xmlns:p14="http://schemas.microsoft.com/office/powerpoint/2010/main" val="878589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inserting</a:t>
            </a:r>
            <a:r>
              <a:rPr lang="en-US" b="1" baseline="0" dirty="0" smtClean="0"/>
              <a:t> pictures of the appropriate PPE or providing examples that students and observe up close.</a:t>
            </a:r>
            <a:endParaRPr lang="en-US" b="1"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21</a:t>
            </a:fld>
            <a:endParaRPr lang="en-US"/>
          </a:p>
        </p:txBody>
      </p:sp>
    </p:spTree>
    <p:extLst>
      <p:ext uri="{BB962C8B-B14F-4D97-AF65-F5344CB8AC3E}">
        <p14:creationId xmlns:p14="http://schemas.microsoft.com/office/powerpoint/2010/main" val="2508373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Compressed Gas Checklist</a:t>
            </a:r>
          </a:p>
          <a:p>
            <a:endParaRPr lang="en-US" dirty="0" smtClean="0"/>
          </a:p>
          <a:p>
            <a:r>
              <a:rPr lang="en-US" dirty="0" smtClean="0"/>
              <a:t>Location:</a:t>
            </a:r>
          </a:p>
          <a:p>
            <a:r>
              <a:rPr lang="en-US" dirty="0" smtClean="0"/>
              <a:t>Date of inspection: </a:t>
            </a:r>
          </a:p>
          <a:p>
            <a:r>
              <a:rPr lang="en-US" dirty="0" smtClean="0"/>
              <a:t>Signature of inspector: </a:t>
            </a:r>
          </a:p>
          <a:p>
            <a:r>
              <a:rPr lang="en-US" dirty="0" smtClean="0"/>
              <a:t> </a:t>
            </a:r>
          </a:p>
          <a:p>
            <a:r>
              <a:rPr lang="en-US" dirty="0" smtClean="0"/>
              <a:t>1. Are cylinders stored in upright positions and immobilized by chains or other means to prevent them from being knocked over? [CGA 3.4.4 and 29 CFR 1910.101(b)]</a:t>
            </a:r>
          </a:p>
          <a:p>
            <a:endParaRPr lang="en-US" dirty="0" smtClean="0"/>
          </a:p>
          <a:p>
            <a:r>
              <a:rPr lang="en-US" dirty="0" smtClean="0"/>
              <a:t>2. Are cylinders stored away from highly flammable substances such as oil, gasoline, or waste? [CGA 3.3.6]</a:t>
            </a:r>
          </a:p>
          <a:p>
            <a:endParaRPr lang="en-US" dirty="0" smtClean="0"/>
          </a:p>
          <a:p>
            <a:r>
              <a:rPr lang="en-US" dirty="0" smtClean="0"/>
              <a:t>3. Are cylinders stored away from electrical connections, gas flames or other sources of ignition, and substances such as flammable solvents and combustible waste material? [CGA 3.5.1]</a:t>
            </a:r>
          </a:p>
          <a:p>
            <a:endParaRPr lang="en-US" dirty="0" smtClean="0"/>
          </a:p>
          <a:p>
            <a:r>
              <a:rPr lang="en-US" dirty="0" smtClean="0"/>
              <a:t>4. Are flammable gases separated from oxidizing gases in storage areas? [CGA 3.3.3]</a:t>
            </a:r>
          </a:p>
          <a:p>
            <a:endParaRPr lang="en-US" dirty="0" smtClean="0"/>
          </a:p>
          <a:p>
            <a:r>
              <a:rPr lang="en-US" dirty="0" smtClean="0"/>
              <a:t>5. Are oxygen and fuel gas cylinders separated by a minimum of 20 feet when in storage? [CGA 3.5.3]</a:t>
            </a:r>
          </a:p>
          <a:p>
            <a:r>
              <a:rPr lang="en-US" dirty="0" smtClean="0"/>
              <a:t>Note: A fire-resistant partition between the cylinders can also be used.</a:t>
            </a:r>
          </a:p>
          <a:p>
            <a:endParaRPr lang="en-US" dirty="0" smtClean="0"/>
          </a:p>
          <a:p>
            <a:r>
              <a:rPr lang="en-US" dirty="0" smtClean="0"/>
              <a:t>6. Are storage rooms for cylinders dry, cool, and well- ventilated? [CGA 3.3.5]</a:t>
            </a:r>
          </a:p>
          <a:p>
            <a:r>
              <a:rPr lang="en-US" dirty="0" smtClean="0"/>
              <a:t>Note: The storage rooms should be fire resistant and the storage should not be in subsurface locations. Cylinders should be stored in secure areas at temperatures below 125ºF, away from radiators or other sources of heat.</a:t>
            </a:r>
          </a:p>
          <a:p>
            <a:endParaRPr lang="en-US" dirty="0" smtClean="0"/>
          </a:p>
          <a:p>
            <a:r>
              <a:rPr lang="en-US" dirty="0" smtClean="0"/>
              <a:t>7. Are cylinders stored away from incompatibles, excessive heat, continuous dampness, salt or other corrosive chemicals, and any areas that may subject them to damage? [CGA 3.3.7 and 29 CFR 1910.101(b)]</a:t>
            </a:r>
          </a:p>
          <a:p>
            <a:r>
              <a:rPr lang="en-US" dirty="0" smtClean="0"/>
              <a:t>Note: Rusting will damage the cylinder and may cause the valve protection cap to stick.</a:t>
            </a:r>
          </a:p>
          <a:p>
            <a:endParaRPr lang="en-US" dirty="0" smtClean="0"/>
          </a:p>
          <a:p>
            <a:r>
              <a:rPr lang="en-US" dirty="0" smtClean="0"/>
              <a:t>8. Is the storage area permanently posted with the names of the gases stored in the cylinders? [CGA 3.3.2 and 29 CFR 1910.101(b)]</a:t>
            </a:r>
          </a:p>
          <a:p>
            <a:endParaRPr lang="en-US" dirty="0" smtClean="0"/>
          </a:p>
          <a:p>
            <a:r>
              <a:rPr lang="en-US" dirty="0" smtClean="0"/>
              <a:t>9. Do all compressed gas cylinders have their contents and precautionary labeling clearly marked on their exteriors? [29 CFR 1910.101(b)]</a:t>
            </a:r>
          </a:p>
          <a:p>
            <a:endParaRPr lang="en-US" dirty="0" smtClean="0"/>
          </a:p>
          <a:p>
            <a:r>
              <a:rPr lang="en-US" dirty="0" smtClean="0"/>
              <a:t>10. Are all compressed gas cylinder valve covers in place when cylinders are not in use? [29 CFR 1910.101(b)]</a:t>
            </a:r>
          </a:p>
          <a:p>
            <a:endParaRPr lang="en-US" dirty="0" smtClean="0"/>
          </a:p>
          <a:p>
            <a:r>
              <a:rPr lang="en-US" dirty="0" smtClean="0"/>
              <a:t>11. Are all compressed gas cylinders stored so they do not interfere with exit paths? [29 CFR 1910.101(b)]</a:t>
            </a:r>
          </a:p>
          <a:p>
            <a:endParaRPr lang="en-US" dirty="0" smtClean="0"/>
          </a:p>
          <a:p>
            <a:r>
              <a:rPr lang="en-US" dirty="0" smtClean="0"/>
              <a:t>12. Are all compressed gas cylinders subjected to periodic hydrostatic testing and interior inspection? [29 CFR 1910.101(a)] </a:t>
            </a:r>
          </a:p>
          <a:p>
            <a:r>
              <a:rPr lang="en-US" dirty="0" smtClean="0"/>
              <a:t>Note: This is normally done by the supplier.</a:t>
            </a:r>
          </a:p>
          <a:p>
            <a:endParaRPr lang="en-US" dirty="0" smtClean="0"/>
          </a:p>
          <a:p>
            <a:r>
              <a:rPr lang="en-US" dirty="0" smtClean="0"/>
              <a:t>13. Do all compressed gas cylinders have safety pressure relief valves? [29 CFR 1910.101(c)]</a:t>
            </a:r>
          </a:p>
          <a:p>
            <a:endParaRPr lang="en-US" dirty="0" smtClean="0"/>
          </a:p>
          <a:p>
            <a:r>
              <a:rPr lang="en-US" dirty="0" smtClean="0"/>
              <a:t>14. Are cylinders always maintained at temperatures below 125ºF? [CGA 3.1.12]</a:t>
            </a:r>
          </a:p>
          <a:p>
            <a:endParaRPr lang="en-US" dirty="0" smtClean="0"/>
          </a:p>
          <a:p>
            <a:r>
              <a:rPr lang="en-US" dirty="0" smtClean="0"/>
              <a:t>15. Are safety relief devices in the valve or on the cylinder free from any indication of tampering? [CGA 3.1.14]</a:t>
            </a:r>
          </a:p>
          <a:p>
            <a:endParaRPr lang="en-US" dirty="0" smtClean="0"/>
          </a:p>
          <a:p>
            <a:r>
              <a:rPr lang="en-US" dirty="0" smtClean="0"/>
              <a:t>16. Is repair or alteration to the cylinder, valve, or safety relief devices prohibited? [CGA 3.1.15]</a:t>
            </a:r>
          </a:p>
          <a:p>
            <a:r>
              <a:rPr lang="en-US" dirty="0" smtClean="0"/>
              <a:t>Note: All alterations and repairs to the cylinder and valve must be made by the compressed gas vendor. Modification of safety relief devices beyond the tank or regulator should only be made by a competent person appointed by management.</a:t>
            </a:r>
          </a:p>
          <a:p>
            <a:endParaRPr lang="en-US" dirty="0" smtClean="0"/>
          </a:p>
          <a:p>
            <a:r>
              <a:rPr lang="en-US" dirty="0" smtClean="0"/>
              <a:t>17. Is painting cylinders without authorization by the owner prohibited? [CGA 3.1.20]</a:t>
            </a:r>
          </a:p>
          <a:p>
            <a:r>
              <a:rPr lang="en-US" dirty="0" smtClean="0"/>
              <a:t>Note: Often color codes are used to help designate cylinders. Arbitrary paint is not recommended.</a:t>
            </a:r>
          </a:p>
          <a:p>
            <a:endParaRPr lang="en-US" dirty="0" smtClean="0"/>
          </a:p>
          <a:p>
            <a:r>
              <a:rPr lang="en-US" dirty="0" smtClean="0"/>
              <a:t>18. Are charged or full cylinders labeled and stored away from empty cylinders? [CGA 3.3.4 and 29 CFR 1910.101(b)]</a:t>
            </a:r>
          </a:p>
          <a:p>
            <a:endParaRPr lang="en-US" dirty="0" smtClean="0"/>
          </a:p>
          <a:p>
            <a:r>
              <a:rPr lang="en-US" dirty="0" smtClean="0"/>
              <a:t>19. Is the bottom of the cylinder protected from the ground to prevent rusting? [CGA 3.3.9]</a:t>
            </a:r>
          </a:p>
          <a:p>
            <a:endParaRPr lang="en-US" dirty="0" smtClean="0"/>
          </a:p>
          <a:p>
            <a:r>
              <a:rPr lang="en-US" dirty="0" smtClean="0"/>
              <a:t>20. Are all compressed gas cylinders regularly inspected for corrosion, pitting, cuts, gouges, digs, bulges, neck defects and general distortion? [29 CFR 1910.101(a)]</a:t>
            </a:r>
          </a:p>
          <a:p>
            <a:endParaRPr lang="en-US" dirty="0" smtClean="0"/>
          </a:p>
          <a:p>
            <a:r>
              <a:rPr lang="en-US" dirty="0" smtClean="0"/>
              <a:t>21. Are cylinder valves closed at all times, except when the valve is in use? [CGA 3.1.15]</a:t>
            </a:r>
          </a:p>
          <a:p>
            <a:r>
              <a:rPr lang="en-US" dirty="0" smtClean="0"/>
              <a:t>Note: Regulator diaphragms have failed, and unwanted gas was delivered to an area or apparatus, causing safety and health problems.</a:t>
            </a:r>
          </a:p>
          <a:p>
            <a:endParaRPr lang="en-US" dirty="0" smtClean="0"/>
          </a:p>
          <a:p>
            <a:r>
              <a:rPr lang="en-US" dirty="0" smtClean="0"/>
              <a:t>22. Are compressed gas cylinders always moved, even short distances, by a suitable hand truck? [CGA 3.2.6]</a:t>
            </a:r>
          </a:p>
          <a:p>
            <a:r>
              <a:rPr lang="en-US" dirty="0" smtClean="0"/>
              <a:t>Note: They must never be dragged across the floor. Serious accidents have occurred when a cylinder with a regulator in place was improperly moved. The cylinder fell, causing the regulator to shear off, and the cylinder rocketed through several brick walls.</a:t>
            </a:r>
          </a:p>
          <a:p>
            <a:endParaRPr lang="en-US" dirty="0" smtClean="0"/>
          </a:p>
          <a:p>
            <a:r>
              <a:rPr lang="en-US" dirty="0" smtClean="0"/>
              <a:t>23. Is using wrenches or other tools for opening and closing valves prohibited? [CGA 3.4.9]</a:t>
            </a:r>
          </a:p>
          <a:p>
            <a:r>
              <a:rPr lang="en-US" dirty="0" smtClean="0"/>
              <a:t>Note: Hammering on valve wheels to open them should be strictly prohibited. For valves that are hard to open, contact the supplier for instruction.</a:t>
            </a:r>
          </a:p>
          <a:p>
            <a:endParaRPr lang="en-US" dirty="0" smtClean="0"/>
          </a:p>
          <a:p>
            <a:r>
              <a:rPr lang="en-US" dirty="0" smtClean="0"/>
              <a:t>24. Are suitable pressure regulating devices in use whenever the gas is emitted to systems with pressure-rated limitations lower than the cylinder pressure? [CGA 3.4.5]</a:t>
            </a:r>
          </a:p>
          <a:p>
            <a:endParaRPr lang="en-US" dirty="0" smtClean="0"/>
          </a:p>
          <a:p>
            <a:r>
              <a:rPr lang="en-US" dirty="0" smtClean="0"/>
              <a:t>25. Are all compressed gas cylinder connections such as pressure regulators, manifolds, hoses, gauges, and relief valves checked for integrity and tightness? [29 CFR 1910.101(a)]</a:t>
            </a:r>
          </a:p>
          <a:p>
            <a:endParaRPr lang="en-US" dirty="0" smtClean="0"/>
          </a:p>
          <a:p>
            <a:r>
              <a:rPr lang="en-US" dirty="0" smtClean="0"/>
              <a:t>26. Are all compressed gas cylinders regularly subjected to leak detection using an approved leak detecting liquid? [29 CFR 1910.101(a)]</a:t>
            </a:r>
          </a:p>
          <a:p>
            <a:r>
              <a:rPr lang="en-US" dirty="0" smtClean="0"/>
              <a:t>Note: Ordinary soap solution may contain oils that are unsafe when used with oxygen cylinders. Leak detection liquids are available from commercial welding supply houses.</a:t>
            </a:r>
          </a:p>
          <a:p>
            <a:endParaRPr lang="en-US" dirty="0" smtClean="0"/>
          </a:p>
          <a:p>
            <a:r>
              <a:rPr lang="en-US" dirty="0" smtClean="0"/>
              <a:t>27. Is an approved leak-detection liquid used to detect flammable gas leaks ? [CGA 3.5.2]</a:t>
            </a:r>
          </a:p>
          <a:p>
            <a:r>
              <a:rPr lang="en-US" dirty="0" smtClean="0"/>
              <a:t>Note: A flame should never be used.</a:t>
            </a:r>
          </a:p>
          <a:p>
            <a:endParaRPr lang="en-US" dirty="0" smtClean="0"/>
          </a:p>
          <a:p>
            <a:r>
              <a:rPr lang="en-US" dirty="0" smtClean="0"/>
              <a:t>28. Are procedures established for when a compressed gas cylinder leak cannot be remedied by simply tightening the valve? [CGA 3.1.6] </a:t>
            </a:r>
          </a:p>
          <a:p>
            <a:pPr lvl="1"/>
            <a:r>
              <a:rPr lang="en-US" dirty="0" smtClean="0"/>
              <a:t>The procedures should include the following:</a:t>
            </a:r>
          </a:p>
          <a:p>
            <a:pPr lvl="1"/>
            <a:r>
              <a:rPr lang="en-US" dirty="0" smtClean="0"/>
              <a:t>1. Attach tag to the cylinder stating it is unserviceable.</a:t>
            </a:r>
          </a:p>
          <a:p>
            <a:pPr lvl="1"/>
            <a:r>
              <a:rPr lang="en-US" dirty="0" smtClean="0"/>
              <a:t>2. Remove cylinder to a well ventilated out of doors location.</a:t>
            </a:r>
          </a:p>
          <a:p>
            <a:pPr lvl="1"/>
            <a:r>
              <a:rPr lang="en-US" dirty="0" smtClean="0"/>
              <a:t>3. If the gas is flammable or toxic, place an appropriate sign at the cylinder warning of these hazards.</a:t>
            </a:r>
          </a:p>
          <a:p>
            <a:pPr lvl="1"/>
            <a:r>
              <a:rPr lang="en-US" dirty="0" smtClean="0"/>
              <a:t>4. Notify the gas supplier and follow his/her instructions as to the return of the cylinder.</a:t>
            </a:r>
          </a:p>
          <a:p>
            <a:endParaRPr lang="en-US" dirty="0" smtClean="0"/>
          </a:p>
          <a:p>
            <a:r>
              <a:rPr lang="en-US" dirty="0" smtClean="0"/>
              <a:t>29. Are employees prohibited from using compressed gases (air) to clean clothing or work surfaces? [29 CFR 1910.101(b)]</a:t>
            </a:r>
          </a:p>
          <a:p>
            <a:endParaRPr lang="en-US" dirty="0" smtClean="0"/>
          </a:p>
          <a:p>
            <a:r>
              <a:rPr lang="en-US" dirty="0" smtClean="0"/>
              <a:t>30. Are compressed gases only handled by experienced and properly trained people? [CGA 3.4.1]</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23</a:t>
            </a:fld>
            <a:endParaRPr lang="en-US"/>
          </a:p>
        </p:txBody>
      </p:sp>
    </p:spTree>
    <p:extLst>
      <p:ext uri="{BB962C8B-B14F-4D97-AF65-F5344CB8AC3E}">
        <p14:creationId xmlns:p14="http://schemas.microsoft.com/office/powerpoint/2010/main" val="366010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24</a:t>
            </a:fld>
            <a:endParaRPr lang="en-US"/>
          </a:p>
        </p:txBody>
      </p:sp>
    </p:spTree>
    <p:extLst>
      <p:ext uri="{BB962C8B-B14F-4D97-AF65-F5344CB8AC3E}">
        <p14:creationId xmlns:p14="http://schemas.microsoft.com/office/powerpoint/2010/main" val="174522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a:t>
            </a:r>
            <a:r>
              <a:rPr lang="en-US" baseline="0" dirty="0" smtClean="0"/>
              <a:t> this presentation students should be able to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a:t>
            </a:fld>
            <a:endParaRPr lang="en-US"/>
          </a:p>
        </p:txBody>
      </p:sp>
    </p:spTree>
    <p:extLst>
      <p:ext uri="{BB962C8B-B14F-4D97-AF65-F5344CB8AC3E}">
        <p14:creationId xmlns:p14="http://schemas.microsoft.com/office/powerpoint/2010/main" val="1953593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25</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26</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27</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28</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False</a:t>
            </a:r>
            <a:r>
              <a:rPr lang="en-US" baseline="0" dirty="0" smtClean="0"/>
              <a:t> – initial and every three years</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29</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False –</a:t>
            </a:r>
            <a:r>
              <a:rPr lang="en-US" baseline="0" dirty="0" smtClean="0"/>
              <a:t> when they are stored in rooms protected with an automatic sprinkler system</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30</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12/1/2</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31</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True</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32</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False – should be stored in a clean area</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33</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False</a:t>
            </a:r>
          </a:p>
          <a:p>
            <a:r>
              <a:rPr lang="en-US" dirty="0" smtClean="0"/>
              <a:t>A six year old boy undergoing an MRI (Magnetic Resonance Imaging) scan was killed by a ferromagnetic oxygen tank that was pulled into the MR scanner at a </a:t>
            </a:r>
            <a:r>
              <a:rPr lang="en-US" baseline="0" dirty="0" smtClean="0"/>
              <a:t>New York-area hospital when the machine's powerful magnetic field jerked a metal oxygen tank across the room, crushing the child's head.  The force of the device's 10-ton magnet is about 30,000 times as powerful as Earth's magnetic field, and 200 times stronger than a common refrigerator magnet.  The canister fractured the skull and injured the brain of the young patient, Michael </a:t>
            </a:r>
            <a:r>
              <a:rPr lang="en-US" baseline="0" dirty="0" err="1" smtClean="0"/>
              <a:t>Colombini</a:t>
            </a:r>
            <a:r>
              <a:rPr lang="en-US" baseline="0" dirty="0" smtClean="0"/>
              <a:t>, of Croton-On-Hudson, N.Y., during the procedure Friday. He died of the injuries on Sunday, the hospital said. </a:t>
            </a:r>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34</a:t>
            </a:fld>
            <a:endParaRPr lang="en-US"/>
          </a:p>
        </p:txBody>
      </p:sp>
    </p:spTree>
    <p:extLst>
      <p:ext uri="{BB962C8B-B14F-4D97-AF65-F5344CB8AC3E}">
        <p14:creationId xmlns:p14="http://schemas.microsoft.com/office/powerpoint/2010/main" val="333061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OSHA considers atmospheres to be oxygen deficient when the oxygen content in air falls below 19.5%.  Oxygen deficient atmospheres are considered to be immediately dangerous to life and health</a:t>
            </a:r>
          </a:p>
          <a:p>
            <a:endParaRPr lang="en-US" dirty="0" smtClean="0"/>
          </a:p>
          <a:p>
            <a:r>
              <a:rPr lang="en-US" dirty="0" smtClean="0"/>
              <a:t>Liquid nitrogen (Dermatology) is</a:t>
            </a:r>
            <a:r>
              <a:rPr lang="en-US" baseline="0" dirty="0" smtClean="0"/>
              <a:t> an asphyxiant and a cryogen.</a:t>
            </a:r>
          </a:p>
          <a:p>
            <a:endParaRPr lang="en-US" baseline="0" dirty="0" smtClean="0"/>
          </a:p>
          <a:p>
            <a:r>
              <a:rPr lang="en-US" baseline="0" dirty="0" smtClean="0"/>
              <a:t>Common corrosive gases include ammonia, hydrogen chloride, chlorine and methylamine.</a:t>
            </a:r>
          </a:p>
          <a:p>
            <a:endParaRPr lang="en-US" baseline="0" dirty="0" smtClean="0"/>
          </a:p>
          <a:p>
            <a:r>
              <a:rPr lang="en-US" baseline="0" dirty="0" smtClean="0"/>
              <a:t>Acetylene (used in welding) and hydrogen are flammable gases.</a:t>
            </a:r>
          </a:p>
          <a:p>
            <a:endParaRPr lang="en-US" baseline="0" dirty="0" smtClean="0"/>
          </a:p>
          <a:p>
            <a:r>
              <a:rPr lang="sv-SE" baseline="0" dirty="0" smtClean="0"/>
              <a:t>Helium, argon, neon, xenon, krypton, radon (noble gases) are inert gases.</a:t>
            </a:r>
            <a:endParaRPr lang="en-US" baseline="0" dirty="0" smtClean="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a:t>
            </a:fld>
            <a:endParaRPr lang="en-US"/>
          </a:p>
        </p:txBody>
      </p:sp>
    </p:spTree>
    <p:extLst>
      <p:ext uri="{BB962C8B-B14F-4D97-AF65-F5344CB8AC3E}">
        <p14:creationId xmlns:p14="http://schemas.microsoft.com/office/powerpoint/2010/main" val="2255925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helium, nitrogen, </a:t>
            </a:r>
            <a:r>
              <a:rPr lang="en-US" dirty="0" err="1" smtClean="0"/>
              <a:t>freon</a:t>
            </a:r>
            <a:r>
              <a:rPr lang="en-US" dirty="0" smtClean="0"/>
              <a:t>, carbon dioxide, water vapor,</a:t>
            </a:r>
            <a:r>
              <a:rPr lang="en-US" baseline="0" dirty="0" smtClean="0"/>
              <a:t> </a:t>
            </a:r>
            <a:r>
              <a:rPr lang="en-US" dirty="0" smtClean="0"/>
              <a:t>hydrogen, natural gas, propane, oxygen, ozone, and hydrogen sulfide are some examples of gases.</a:t>
            </a:r>
          </a:p>
          <a:p>
            <a:endParaRPr lang="en-US" dirty="0" smtClean="0"/>
          </a:p>
          <a:p>
            <a:r>
              <a:rPr lang="en-US" dirty="0" smtClean="0"/>
              <a:t>Oxygen and nitrous oxide are examples of oxidizers.</a:t>
            </a:r>
          </a:p>
          <a:p>
            <a:endParaRPr lang="en-US" dirty="0" smtClean="0"/>
          </a:p>
          <a:p>
            <a:r>
              <a:rPr lang="en-US" dirty="0" smtClean="0"/>
              <a:t>Phosphine is</a:t>
            </a:r>
            <a:r>
              <a:rPr lang="en-US" baseline="0" dirty="0" smtClean="0"/>
              <a:t> a pyrophoric gas.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Common dangerously reactive gases are acetylene, 1,3-butadiene, methyl acetylene, vinyl chloride, </a:t>
            </a:r>
            <a:r>
              <a:rPr lang="en-US" baseline="0" dirty="0" err="1" smtClean="0"/>
              <a:t>tetrafluoroethylene</a:t>
            </a:r>
            <a:r>
              <a:rPr lang="en-US" baseline="0" dirty="0" smtClean="0"/>
              <a:t> and vinyl fluoride. Reactions may be violent, resulting in fire or explosion. Some dangerously reactive gases have other chemicals, called inhibitors, added to prevent these hazardous reactions.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Chlorine is an example of a toxic gas</a:t>
            </a:r>
          </a:p>
          <a:p>
            <a:endParaRPr lang="en-US" baseline="0" dirty="0" smtClean="0"/>
          </a:p>
          <a:p>
            <a:r>
              <a:rPr lang="en-US" baseline="0" dirty="0" smtClean="0"/>
              <a:t>Common dangerously reactive gases are acetylene, 1,3-butadiene, methyl acetylene, vinyl chloride, </a:t>
            </a:r>
            <a:r>
              <a:rPr lang="en-US" baseline="0" dirty="0" err="1" smtClean="0"/>
              <a:t>tetrafluoroethylene</a:t>
            </a:r>
            <a:r>
              <a:rPr lang="en-US" baseline="0" dirty="0" smtClean="0"/>
              <a:t> and vinyl fluoride. </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a:p>
        </p:txBody>
      </p:sp>
    </p:spTree>
    <p:extLst>
      <p:ext uri="{BB962C8B-B14F-4D97-AF65-F5344CB8AC3E}">
        <p14:creationId xmlns:p14="http://schemas.microsoft.com/office/powerpoint/2010/main" val="408896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small groups,</a:t>
            </a:r>
            <a:r>
              <a:rPr lang="en-US" b="1" baseline="0" dirty="0" smtClean="0"/>
              <a:t> consider having a properly secured cylinder available so students can practice reading the label.  Inserting a picture of a label in this presentation is another option.</a:t>
            </a:r>
            <a:endParaRPr lang="en-US" b="1"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6</a:t>
            </a:fld>
            <a:endParaRPr lang="en-US"/>
          </a:p>
        </p:txBody>
      </p:sp>
    </p:spTree>
    <p:extLst>
      <p:ext uri="{BB962C8B-B14F-4D97-AF65-F5344CB8AC3E}">
        <p14:creationId xmlns:p14="http://schemas.microsoft.com/office/powerpoint/2010/main" val="62071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how an inflated balloon reacts when the air is suddenly released from its mouth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7</a:t>
            </a:fld>
            <a:endParaRPr lang="en-US"/>
          </a:p>
        </p:txBody>
      </p:sp>
    </p:spTree>
    <p:extLst>
      <p:ext uri="{BB962C8B-B14F-4D97-AF65-F5344CB8AC3E}">
        <p14:creationId xmlns:p14="http://schemas.microsoft.com/office/powerpoint/2010/main" val="170296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Oxygen t</a:t>
            </a:r>
            <a:r>
              <a:rPr lang="en-US" dirty="0" smtClean="0"/>
              <a:t>esting</a:t>
            </a:r>
            <a:r>
              <a:rPr lang="en-US" baseline="0" dirty="0" smtClean="0"/>
              <a:t> is further explained in a later slide.</a:t>
            </a:r>
          </a:p>
          <a:p>
            <a:endParaRPr lang="en-US" baseline="0" dirty="0" smtClean="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9</a:t>
            </a:fld>
            <a:endParaRPr lang="en-US"/>
          </a:p>
        </p:txBody>
      </p:sp>
    </p:spTree>
    <p:extLst>
      <p:ext uri="{BB962C8B-B14F-4D97-AF65-F5344CB8AC3E}">
        <p14:creationId xmlns:p14="http://schemas.microsoft.com/office/powerpoint/2010/main" val="1213476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DA Supple Bulletin (SB)</a:t>
            </a:r>
            <a:r>
              <a:rPr lang="en-US" baseline="0" dirty="0" smtClean="0"/>
              <a:t> 8-75-11, A</a:t>
            </a:r>
            <a:r>
              <a:rPr lang="en-US" dirty="0" smtClean="0"/>
              <a:t>ll personnel handling medical gases in cylinders must be properly trained on transporting, handling, storing and the hazardous of working with medical gases. Initial training must be conducted, and refresher training every three years. Training must be documented and documentation retained for duration of employment.</a:t>
            </a:r>
          </a:p>
          <a:p>
            <a:endParaRPr lang="en-US" dirty="0" smtClean="0"/>
          </a:p>
          <a:p>
            <a:r>
              <a:rPr lang="en-US" dirty="0" smtClean="0"/>
              <a:t>Cylinders must be marked to indicate the amount of gas contained within.  This is critical so that nurses can quickly pick up a full oxygen cylinder when needed.  Perforated tags are one way to accomplish this.  Marking empty cylinders with “MT and date” with chalk or posting signage on the wall behind the storage rack or on the storage rack are alternate means to accomplish this requirement.  </a:t>
            </a:r>
            <a:r>
              <a:rPr lang="en-US" b="1" dirty="0" smtClean="0"/>
              <a:t>Consider inserting a picture or use an actual</a:t>
            </a:r>
            <a:r>
              <a:rPr lang="en-US" b="1" baseline="0" dirty="0" smtClean="0"/>
              <a:t> tag or cylinder.</a:t>
            </a:r>
            <a:endParaRPr lang="en-US" b="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10</a:t>
            </a:fld>
            <a:endParaRPr lang="en-US"/>
          </a:p>
        </p:txBody>
      </p:sp>
    </p:spTree>
    <p:extLst>
      <p:ext uri="{BB962C8B-B14F-4D97-AF65-F5344CB8AC3E}">
        <p14:creationId xmlns:p14="http://schemas.microsoft.com/office/powerpoint/2010/main" val="246296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Consider inserting pictures.</a:t>
            </a:r>
            <a:endParaRPr lang="en-US" b="1"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11</a:t>
            </a:fld>
            <a:endParaRPr lang="en-US"/>
          </a:p>
        </p:txBody>
      </p:sp>
    </p:spTree>
    <p:extLst>
      <p:ext uri="{BB962C8B-B14F-4D97-AF65-F5344CB8AC3E}">
        <p14:creationId xmlns:p14="http://schemas.microsoft.com/office/powerpoint/2010/main" val="1709991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HC 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492980"/>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855046"/>
            <a:ext cx="9144000" cy="278892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HC titl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504431"/>
          </a:xfrm>
          <a:prstGeom prst="rect">
            <a:avLst/>
          </a:prstGeom>
        </p:spPr>
      </p:pic>
      <p:sp>
        <p:nvSpPr>
          <p:cNvPr id="3" name="Title Placeholder 1"/>
          <p:cNvSpPr>
            <a:spLocks noGrp="1"/>
          </p:cNvSpPr>
          <p:nvPr>
            <p:ph type="title"/>
          </p:nvPr>
        </p:nvSpPr>
        <p:spPr>
          <a:xfrm>
            <a:off x="457200" y="1598211"/>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42229" y="0"/>
            <a:ext cx="7259542"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885720" y="0"/>
            <a:ext cx="7354764"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981855" y="0"/>
            <a:ext cx="7172077"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x1_Wid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22960"/>
          </a:xfrm>
          <a:prstGeom prst="rect">
            <a:avLst/>
          </a:prstGeom>
        </p:spPr>
      </p:pic>
      <p:sp>
        <p:nvSpPr>
          <p:cNvPr id="8" name="Title Placeholder 1"/>
          <p:cNvSpPr>
            <a:spLocks noGrp="1"/>
          </p:cNvSpPr>
          <p:nvPr>
            <p:ph type="title"/>
          </p:nvPr>
        </p:nvSpPr>
        <p:spPr>
          <a:xfrm>
            <a:off x="1200646"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x2_Wide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12"/>
            <a:ext cx="9144000" cy="914400"/>
          </a:xfrm>
          <a:prstGeom prst="rect">
            <a:avLst/>
          </a:prstGeom>
        </p:spPr>
      </p:pic>
      <p:sp>
        <p:nvSpPr>
          <p:cNvPr id="8" name="Title Placeholder 1"/>
          <p:cNvSpPr>
            <a:spLocks noGrp="1"/>
          </p:cNvSpPr>
          <p:nvPr>
            <p:ph type="title"/>
          </p:nvPr>
        </p:nvSpPr>
        <p:spPr>
          <a:xfrm>
            <a:off x="1237405"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405429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40080"/>
          </a:xfrm>
          <a:prstGeom prst="rect">
            <a:avLst/>
          </a:prstGeom>
        </p:spPr>
      </p:pic>
      <p:pic>
        <p:nvPicPr>
          <p:cNvPr id="19" name="Picture 18" descr="APHC PP_bottom bar.jpg"/>
          <p:cNvPicPr>
            <a:picLocks noChangeAspect="1"/>
          </p:cNvPicPr>
          <p:nvPr userDrawn="1"/>
        </p:nvPicPr>
        <p:blipFill>
          <a:blip r:embed="rId10" cstate="print"/>
          <a:stretch>
            <a:fillRect/>
          </a:stretch>
        </p:blipFill>
        <p:spPr>
          <a:xfrm>
            <a:off x="0" y="6510276"/>
            <a:ext cx="9144000" cy="39624"/>
          </a:xfrm>
          <a:prstGeom prst="rect">
            <a:avLst/>
          </a:prstGeom>
        </p:spPr>
      </p:pic>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
        <p:nvSpPr>
          <p:cNvPr id="6" name="TextBox 5"/>
          <p:cNvSpPr txBox="1"/>
          <p:nvPr userDrawn="1"/>
        </p:nvSpPr>
        <p:spPr>
          <a:xfrm>
            <a:off x="95741" y="6587929"/>
            <a:ext cx="1689886" cy="246221"/>
          </a:xfrm>
          <a:prstGeom prst="rect">
            <a:avLst/>
          </a:prstGeom>
          <a:noFill/>
        </p:spPr>
        <p:txBody>
          <a:bodyPr wrap="none" rtlCol="0" anchor="ctr">
            <a:spAutoFit/>
          </a:bodyPr>
          <a:lstStyle/>
          <a:p>
            <a:pPr algn="l"/>
            <a:r>
              <a:rPr lang="en-US" sz="1000" baseline="0" dirty="0" smtClean="0"/>
              <a:t>Army Public Health Center</a:t>
            </a:r>
            <a:endParaRPr lang="en-US" sz="1000" dirty="0"/>
          </a:p>
        </p:txBody>
      </p:sp>
      <p:sp>
        <p:nvSpPr>
          <p:cNvPr id="7" name="Title Placeholder 6"/>
          <p:cNvSpPr>
            <a:spLocks noGrp="1"/>
          </p:cNvSpPr>
          <p:nvPr>
            <p:ph type="title"/>
          </p:nvPr>
        </p:nvSpPr>
        <p:spPr>
          <a:xfrm>
            <a:off x="457200" y="1"/>
            <a:ext cx="8229600"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85" r:id="rId4"/>
    <p:sldLayoutId id="2147483687" r:id="rId5"/>
    <p:sldLayoutId id="2147483689" r:id="rId6"/>
    <p:sldLayoutId id="2147483698" r:id="rId7"/>
  </p:sldLayoutIdLst>
  <p:timing>
    <p:tnLst>
      <p:par>
        <p:cTn id="1" dur="indefinite" restart="never" nodeType="tmRoot"/>
      </p:par>
    </p:tnLst>
  </p:timing>
  <p:hf hdr="0" dt="0"/>
  <p:txStyles>
    <p:titleStyle>
      <a:lvl1pPr algn="ctr" defTabSz="914403" rtl="0" eaLnBrk="0" fontAlgn="base" hangingPunct="0">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p:titleStyle>
    <p:body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27539" y="4818562"/>
            <a:ext cx="8088923" cy="456671"/>
          </a:xfrm>
          <a:prstGeom prst="rect">
            <a:avLst/>
          </a:prstGeom>
          <a:noFill/>
          <a:ln w="9525">
            <a:noFill/>
            <a:miter lim="800000"/>
            <a:headEnd/>
            <a:tailEnd/>
          </a:ln>
        </p:spPr>
        <p:txBody>
          <a:bodyPr wrap="square" lIns="86486" tIns="43243" rIns="86486" bIns="43243">
            <a:spAutoFit/>
          </a:bodyPr>
          <a:lstStyle/>
          <a:p>
            <a:pPr algn="ctr" defTabSz="914403"/>
            <a:r>
              <a:rPr lang="en-US" sz="2400" dirty="0" smtClean="0"/>
              <a:t>Presenter</a:t>
            </a:r>
            <a:endParaRPr lang="en-US" sz="2400" dirty="0"/>
          </a:p>
        </p:txBody>
      </p:sp>
      <p:sp>
        <p:nvSpPr>
          <p:cNvPr id="3079" name="Text Box 17"/>
          <p:cNvSpPr txBox="1">
            <a:spLocks noChangeArrowheads="1"/>
          </p:cNvSpPr>
          <p:nvPr/>
        </p:nvSpPr>
        <p:spPr bwMode="auto">
          <a:xfrm>
            <a:off x="1744747" y="5426948"/>
            <a:ext cx="5654507" cy="302782"/>
          </a:xfrm>
          <a:prstGeom prst="rect">
            <a:avLst/>
          </a:prstGeom>
          <a:noFill/>
          <a:ln w="9525">
            <a:noFill/>
            <a:miter lim="800000"/>
            <a:headEnd/>
            <a:tailEnd/>
          </a:ln>
        </p:spPr>
        <p:txBody>
          <a:bodyPr wrap="square" lIns="86486" tIns="43243" rIns="86486" bIns="43243">
            <a:spAutoFit/>
          </a:bodyPr>
          <a:lstStyle/>
          <a:p>
            <a:pPr algn="ctr" defTabSz="914403"/>
            <a:r>
              <a:rPr lang="en-US" sz="1400" dirty="0"/>
              <a:t>Click here to insert date</a:t>
            </a:r>
          </a:p>
        </p:txBody>
      </p:sp>
      <p:sp>
        <p:nvSpPr>
          <p:cNvPr id="2" name="Title 1"/>
          <p:cNvSpPr>
            <a:spLocks noGrp="1"/>
          </p:cNvSpPr>
          <p:nvPr>
            <p:ph type="title"/>
          </p:nvPr>
        </p:nvSpPr>
        <p:spPr/>
        <p:txBody>
          <a:bodyPr>
            <a:noAutofit/>
          </a:bodyPr>
          <a:lstStyle/>
          <a:p>
            <a:r>
              <a:rPr lang="en-US" sz="4400" dirty="0" smtClean="0"/>
              <a:t>Medical Gases</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spcAft>
                <a:spcPts val="1200"/>
              </a:spcAft>
              <a:buNone/>
            </a:pPr>
            <a:r>
              <a:rPr lang="en-US" dirty="0" smtClean="0"/>
              <a:t>Allow only </a:t>
            </a:r>
            <a:r>
              <a:rPr lang="en-US" dirty="0"/>
              <a:t>experienced and trained workers </a:t>
            </a:r>
            <a:r>
              <a:rPr lang="en-US" dirty="0" smtClean="0"/>
              <a:t>to handle </a:t>
            </a:r>
            <a:r>
              <a:rPr lang="en-US" dirty="0"/>
              <a:t>compressed </a:t>
            </a:r>
            <a:r>
              <a:rPr lang="en-US" dirty="0" smtClean="0"/>
              <a:t>gas cylinders</a:t>
            </a:r>
            <a:endParaRPr lang="en-US" dirty="0"/>
          </a:p>
          <a:p>
            <a:pPr marL="0" indent="0">
              <a:spcAft>
                <a:spcPts val="1200"/>
              </a:spcAft>
              <a:buNone/>
            </a:pPr>
            <a:r>
              <a:rPr lang="en-US" dirty="0"/>
              <a:t>Read and understand all warning and precautionary </a:t>
            </a:r>
            <a:r>
              <a:rPr lang="en-US" dirty="0" smtClean="0"/>
              <a:t>information </a:t>
            </a:r>
            <a:r>
              <a:rPr lang="en-US" dirty="0"/>
              <a:t>on </a:t>
            </a:r>
            <a:r>
              <a:rPr lang="en-US" dirty="0" smtClean="0"/>
              <a:t>the cylinders’ labels</a:t>
            </a:r>
            <a:endParaRPr lang="en-US" dirty="0"/>
          </a:p>
          <a:p>
            <a:pPr marL="0" indent="0">
              <a:spcAft>
                <a:spcPts val="1200"/>
              </a:spcAft>
              <a:buNone/>
            </a:pPr>
            <a:r>
              <a:rPr lang="en-US" dirty="0"/>
              <a:t>Identify the gas content by </a:t>
            </a:r>
            <a:r>
              <a:rPr lang="en-US" dirty="0" smtClean="0"/>
              <a:t>reading the </a:t>
            </a:r>
            <a:r>
              <a:rPr lang="en-US" dirty="0"/>
              <a:t>label before use</a:t>
            </a:r>
          </a:p>
          <a:p>
            <a:pPr marL="0" indent="0">
              <a:spcAft>
                <a:spcPts val="1200"/>
              </a:spcAft>
              <a:buNone/>
            </a:pPr>
            <a:r>
              <a:rPr lang="en-US" dirty="0" smtClean="0"/>
              <a:t>Attach “in use” cylinders to a stand or to medical equipment designed to hold medical gas equipment</a:t>
            </a:r>
          </a:p>
          <a:p>
            <a:pPr marL="0" indent="0">
              <a:spcAft>
                <a:spcPts val="1200"/>
              </a:spcAft>
              <a:buNone/>
            </a:pPr>
            <a:r>
              <a:rPr lang="en-US" dirty="0"/>
              <a:t>Mark </a:t>
            </a:r>
            <a:r>
              <a:rPr lang="en-US" dirty="0" smtClean="0"/>
              <a:t>empty </a:t>
            </a:r>
            <a:r>
              <a:rPr lang="en-US" dirty="0"/>
              <a:t>cylinders </a:t>
            </a:r>
            <a:r>
              <a:rPr lang="en-US" dirty="0" smtClean="0"/>
              <a:t>to </a:t>
            </a:r>
            <a:r>
              <a:rPr lang="en-US" dirty="0"/>
              <a:t>avoid confusion and delay if a full cylinder is needed </a:t>
            </a:r>
            <a:r>
              <a:rPr lang="en-US" dirty="0" smtClean="0"/>
              <a:t>quickly</a:t>
            </a:r>
          </a:p>
          <a:p>
            <a:pPr marL="0" indent="0">
              <a:spcAft>
                <a:spcPts val="1200"/>
              </a:spcAft>
              <a:buNone/>
            </a:pPr>
            <a:r>
              <a:rPr lang="en-US" dirty="0" smtClean="0"/>
              <a:t>Prevent sparks or flame from coming into contact with cylinders and equipment</a:t>
            </a:r>
          </a:p>
          <a:p>
            <a:pPr marL="0" indent="0">
              <a:spcAft>
                <a:spcPts val="1200"/>
              </a:spcAft>
              <a:buNone/>
            </a:pPr>
            <a:endParaRPr lang="en-US" dirty="0" smtClean="0"/>
          </a:p>
        </p:txBody>
      </p:sp>
      <p:sp>
        <p:nvSpPr>
          <p:cNvPr id="3" name="Title 2"/>
          <p:cNvSpPr>
            <a:spLocks noGrp="1"/>
          </p:cNvSpPr>
          <p:nvPr>
            <p:ph type="title"/>
          </p:nvPr>
        </p:nvSpPr>
        <p:spPr/>
        <p:txBody>
          <a:bodyPr/>
          <a:lstStyle/>
          <a:p>
            <a:r>
              <a:rPr lang="en-US" dirty="0" smtClean="0"/>
              <a:t>Safe Handling </a:t>
            </a:r>
            <a:r>
              <a:rPr lang="en-US" dirty="0" smtClean="0">
                <a:solidFill>
                  <a:srgbClr val="92D050"/>
                </a:solidFill>
              </a:rPr>
              <a:t>DO’s</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10</a:t>
            </a:fld>
            <a:endParaRPr lang="en-US" dirty="0"/>
          </a:p>
        </p:txBody>
      </p:sp>
    </p:spTree>
    <p:extLst>
      <p:ext uri="{BB962C8B-B14F-4D97-AF65-F5344CB8AC3E}">
        <p14:creationId xmlns:p14="http://schemas.microsoft.com/office/powerpoint/2010/main" val="1182940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Aft>
                <a:spcPts val="1200"/>
              </a:spcAft>
              <a:buNone/>
            </a:pPr>
            <a:r>
              <a:rPr lang="en-US" dirty="0" smtClean="0"/>
              <a:t>Leave </a:t>
            </a:r>
            <a:r>
              <a:rPr lang="en-US" dirty="0"/>
              <a:t>valve protection caps in place (if provided) </a:t>
            </a:r>
            <a:r>
              <a:rPr lang="en-US" dirty="0" smtClean="0"/>
              <a:t>until cylinders </a:t>
            </a:r>
            <a:r>
              <a:rPr lang="en-US" dirty="0"/>
              <a:t>are secured and connected for </a:t>
            </a:r>
            <a:r>
              <a:rPr lang="en-US" dirty="0" smtClean="0"/>
              <a:t>use (Note: Style </a:t>
            </a:r>
            <a:r>
              <a:rPr lang="en-US" dirty="0"/>
              <a:t>E and smaller cylinders are not equipped with valve protection caps and are vulnerable to valve </a:t>
            </a:r>
            <a:r>
              <a:rPr lang="en-US" dirty="0" smtClean="0"/>
              <a:t>damage</a:t>
            </a:r>
            <a:r>
              <a:rPr lang="en-US" dirty="0"/>
              <a:t> </a:t>
            </a:r>
            <a:r>
              <a:rPr lang="en-US" dirty="0" smtClean="0"/>
              <a:t>if dropped in an inverted position)</a:t>
            </a:r>
            <a:endParaRPr lang="en-US" dirty="0"/>
          </a:p>
          <a:p>
            <a:pPr marL="0" indent="0">
              <a:spcAft>
                <a:spcPts val="1200"/>
              </a:spcAft>
              <a:buNone/>
            </a:pPr>
            <a:r>
              <a:rPr lang="en-US" dirty="0" smtClean="0"/>
              <a:t>Some types </a:t>
            </a:r>
            <a:r>
              <a:rPr lang="en-US" dirty="0"/>
              <a:t>of gas cylinders have valve outlet caps </a:t>
            </a:r>
            <a:r>
              <a:rPr lang="en-US" dirty="0" smtClean="0"/>
              <a:t>and plugs </a:t>
            </a:r>
            <a:r>
              <a:rPr lang="en-US" dirty="0"/>
              <a:t>that form a gas-tight seal. Keep the device </a:t>
            </a:r>
            <a:r>
              <a:rPr lang="en-US" dirty="0" smtClean="0"/>
              <a:t>on the </a:t>
            </a:r>
            <a:r>
              <a:rPr lang="en-US" dirty="0"/>
              <a:t>valve outlet except when containers are </a:t>
            </a:r>
            <a:r>
              <a:rPr lang="en-US" dirty="0" smtClean="0"/>
              <a:t>secured and connected to dispensing equipment</a:t>
            </a:r>
          </a:p>
          <a:p>
            <a:pPr marL="0" indent="0">
              <a:spcAft>
                <a:spcPts val="1200"/>
              </a:spcAft>
              <a:buNone/>
            </a:pPr>
            <a:r>
              <a:rPr lang="en-US" dirty="0"/>
              <a:t>Keep valves closed when the gas is not being used. Closing the valve isolates the cylinder’s contents from the surrounding atmosphere and prevents corrosion and contamination of the valve</a:t>
            </a:r>
          </a:p>
          <a:p>
            <a:pPr marL="0" indent="0">
              <a:spcAft>
                <a:spcPts val="1200"/>
              </a:spcAft>
              <a:buNone/>
            </a:pPr>
            <a:r>
              <a:rPr lang="en-US" dirty="0"/>
              <a:t>Close valves before returning empty cylinders </a:t>
            </a:r>
            <a:r>
              <a:rPr lang="en-US" dirty="0" smtClean="0"/>
              <a:t>to storage and </a:t>
            </a:r>
            <a:r>
              <a:rPr lang="en-US" dirty="0"/>
              <a:t>replace the valve protective caps (if provided) before moving </a:t>
            </a:r>
            <a:r>
              <a:rPr lang="en-US" dirty="0" smtClean="0"/>
              <a:t>cylinders</a:t>
            </a:r>
          </a:p>
          <a:p>
            <a:pPr marL="0" indent="0">
              <a:spcAft>
                <a:spcPts val="1200"/>
              </a:spcAft>
              <a:buNone/>
            </a:pPr>
            <a:r>
              <a:rPr lang="en-US" dirty="0"/>
              <a:t>Handle empty cylinders as carefully as full ones; residual pressure can be </a:t>
            </a:r>
            <a:r>
              <a:rPr lang="en-US" dirty="0" smtClean="0"/>
              <a:t>dangerous</a:t>
            </a:r>
            <a:endParaRPr lang="en-US" dirty="0"/>
          </a:p>
          <a:p>
            <a:pPr marL="0" indent="0">
              <a:spcAft>
                <a:spcPts val="1200"/>
              </a:spcAft>
              <a:buNone/>
            </a:pPr>
            <a:endParaRPr lang="en-US" dirty="0" smtClean="0"/>
          </a:p>
          <a:p>
            <a:pPr marL="0" indent="0">
              <a:spcAft>
                <a:spcPts val="1200"/>
              </a:spcAft>
              <a:buNone/>
            </a:pPr>
            <a:endParaRPr lang="en-US" dirty="0"/>
          </a:p>
          <a:p>
            <a:pPr marL="0" indent="0">
              <a:spcAft>
                <a:spcPts val="0"/>
              </a:spcAft>
              <a:buNone/>
            </a:pPr>
            <a:endParaRPr lang="en-US" dirty="0" smtClean="0"/>
          </a:p>
        </p:txBody>
      </p:sp>
      <p:sp>
        <p:nvSpPr>
          <p:cNvPr id="3" name="Title 2"/>
          <p:cNvSpPr>
            <a:spLocks noGrp="1"/>
          </p:cNvSpPr>
          <p:nvPr>
            <p:ph type="title"/>
          </p:nvPr>
        </p:nvSpPr>
        <p:spPr/>
        <p:txBody>
          <a:bodyPr/>
          <a:lstStyle/>
          <a:p>
            <a:r>
              <a:rPr lang="en-US" dirty="0" smtClean="0"/>
              <a:t>Safe Handling </a:t>
            </a:r>
            <a:r>
              <a:rPr lang="en-US" dirty="0" smtClean="0">
                <a:solidFill>
                  <a:srgbClr val="92D050"/>
                </a:solidFill>
              </a:rPr>
              <a:t>DO’s</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11</a:t>
            </a:fld>
            <a:endParaRPr lang="en-US" dirty="0"/>
          </a:p>
        </p:txBody>
      </p:sp>
    </p:spTree>
    <p:extLst>
      <p:ext uri="{BB962C8B-B14F-4D97-AF65-F5344CB8AC3E}">
        <p14:creationId xmlns:p14="http://schemas.microsoft.com/office/powerpoint/2010/main" val="1182940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spcAft>
                <a:spcPts val="0"/>
              </a:spcAft>
              <a:buNone/>
            </a:pPr>
            <a:r>
              <a:rPr lang="en-US" dirty="0" smtClean="0"/>
              <a:t>Follow </a:t>
            </a:r>
            <a:r>
              <a:rPr lang="en-US" dirty="0"/>
              <a:t>instructions for </a:t>
            </a:r>
            <a:r>
              <a:rPr lang="en-US" dirty="0" smtClean="0"/>
              <a:t>using regulators—</a:t>
            </a:r>
          </a:p>
          <a:p>
            <a:pPr>
              <a:spcAft>
                <a:spcPts val="0"/>
              </a:spcAft>
            </a:pPr>
            <a:r>
              <a:rPr lang="en-US" dirty="0"/>
              <a:t>Open valves slowly </a:t>
            </a:r>
          </a:p>
          <a:p>
            <a:pPr>
              <a:spcAft>
                <a:spcPts val="0"/>
              </a:spcAft>
            </a:pPr>
            <a:r>
              <a:rPr lang="en-US" dirty="0" smtClean="0"/>
              <a:t>Slightly open the valve for an instant to clear the opening of possible dust and dirt after removing the valve protection cap</a:t>
            </a:r>
          </a:p>
          <a:p>
            <a:pPr>
              <a:spcAft>
                <a:spcPts val="0"/>
              </a:spcAft>
            </a:pPr>
            <a:r>
              <a:rPr lang="en-US" dirty="0" smtClean="0"/>
              <a:t>Stand </a:t>
            </a:r>
            <a:r>
              <a:rPr lang="en-US" dirty="0"/>
              <a:t>so that the valve outlet is pointed away from yourself and others in the work </a:t>
            </a:r>
            <a:r>
              <a:rPr lang="en-US" dirty="0" smtClean="0"/>
              <a:t>area when opening the valve</a:t>
            </a:r>
            <a:endParaRPr lang="en-US" dirty="0"/>
          </a:p>
          <a:p>
            <a:pPr>
              <a:spcAft>
                <a:spcPts val="0"/>
              </a:spcAft>
            </a:pPr>
            <a:r>
              <a:rPr lang="en-US" dirty="0" smtClean="0"/>
              <a:t>Use wrenches or tools provided by the supplier to open the valves</a:t>
            </a:r>
          </a:p>
          <a:p>
            <a:pPr>
              <a:spcAft>
                <a:spcPts val="0"/>
              </a:spcAft>
            </a:pPr>
            <a:r>
              <a:rPr lang="en-US" dirty="0" smtClean="0"/>
              <a:t>Make sure that the threads on regulator-to-cylinder-valve connections or the pin-indexing devices on the yoke-to-cylinder-valve connections are properly mated</a:t>
            </a:r>
          </a:p>
          <a:p>
            <a:pPr>
              <a:spcAft>
                <a:spcPts val="0"/>
              </a:spcAft>
            </a:pPr>
            <a:r>
              <a:rPr lang="en-US" dirty="0"/>
              <a:t>C</a:t>
            </a:r>
            <a:r>
              <a:rPr lang="en-US" dirty="0" smtClean="0"/>
              <a:t>heck </a:t>
            </a:r>
            <a:r>
              <a:rPr lang="en-US" dirty="0"/>
              <a:t>to make sure connections </a:t>
            </a:r>
            <a:r>
              <a:rPr lang="en-US" dirty="0" smtClean="0"/>
              <a:t>are </a:t>
            </a:r>
            <a:r>
              <a:rPr lang="en-US" dirty="0"/>
              <a:t>tight to prevent leakage</a:t>
            </a:r>
          </a:p>
          <a:p>
            <a:pPr>
              <a:spcAft>
                <a:spcPts val="0"/>
              </a:spcAft>
            </a:pPr>
            <a:r>
              <a:rPr lang="en-US" dirty="0" smtClean="0"/>
              <a:t>Open </a:t>
            </a:r>
            <a:r>
              <a:rPr lang="en-US" dirty="0"/>
              <a:t>the cylinder valve completely when the cylinder is in </a:t>
            </a:r>
            <a:r>
              <a:rPr lang="en-US" dirty="0" smtClean="0"/>
              <a:t>use</a:t>
            </a:r>
          </a:p>
          <a:p>
            <a:pPr>
              <a:spcAft>
                <a:spcPts val="0"/>
              </a:spcAft>
            </a:pPr>
            <a:r>
              <a:rPr lang="en-US" dirty="0" smtClean="0"/>
              <a:t>Close the cylinder valves and relieve pressure in the regulator before disconnecting the regulator</a:t>
            </a:r>
          </a:p>
          <a:p>
            <a:pPr>
              <a:spcAft>
                <a:spcPts val="0"/>
              </a:spcAft>
            </a:pPr>
            <a:r>
              <a:rPr lang="en-US" dirty="0" smtClean="0"/>
              <a:t>Keep valves closed unless gas is being dispensed</a:t>
            </a:r>
            <a:endParaRPr lang="en-US" dirty="0"/>
          </a:p>
          <a:p>
            <a:pPr marL="0" indent="0">
              <a:spcAft>
                <a:spcPts val="1200"/>
              </a:spcAft>
              <a:buNone/>
            </a:pPr>
            <a:endParaRPr lang="en-US" dirty="0" smtClean="0"/>
          </a:p>
        </p:txBody>
      </p:sp>
      <p:sp>
        <p:nvSpPr>
          <p:cNvPr id="3" name="Title 2"/>
          <p:cNvSpPr>
            <a:spLocks noGrp="1"/>
          </p:cNvSpPr>
          <p:nvPr>
            <p:ph type="title"/>
          </p:nvPr>
        </p:nvSpPr>
        <p:spPr/>
        <p:txBody>
          <a:bodyPr/>
          <a:lstStyle/>
          <a:p>
            <a:r>
              <a:rPr lang="en-US" dirty="0" smtClean="0"/>
              <a:t>Still More Safe Handling </a:t>
            </a:r>
            <a:r>
              <a:rPr lang="en-US" dirty="0" smtClean="0">
                <a:solidFill>
                  <a:srgbClr val="92D050"/>
                </a:solidFill>
              </a:rPr>
              <a:t>DO’s</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12</a:t>
            </a:fld>
            <a:endParaRPr lang="en-US" dirty="0"/>
          </a:p>
        </p:txBody>
      </p:sp>
    </p:spTree>
    <p:extLst>
      <p:ext uri="{BB962C8B-B14F-4D97-AF65-F5344CB8AC3E}">
        <p14:creationId xmlns:p14="http://schemas.microsoft.com/office/powerpoint/2010/main" val="154551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spcAft>
                <a:spcPts val="1200"/>
              </a:spcAft>
              <a:buNone/>
            </a:pPr>
            <a:r>
              <a:rPr lang="en-US" dirty="0"/>
              <a:t>Use cylinders for any purpose other than to supply the contained gas</a:t>
            </a:r>
          </a:p>
          <a:p>
            <a:pPr marL="0" indent="0">
              <a:spcAft>
                <a:spcPts val="1200"/>
              </a:spcAft>
              <a:buNone/>
            </a:pPr>
            <a:r>
              <a:rPr lang="en-US" dirty="0" smtClean="0"/>
              <a:t>Use </a:t>
            </a:r>
            <a:r>
              <a:rPr lang="en-US" dirty="0"/>
              <a:t>or store </a:t>
            </a:r>
            <a:r>
              <a:rPr lang="en-US" dirty="0" smtClean="0"/>
              <a:t>ferromagnetic cylinders near the magnetic </a:t>
            </a:r>
            <a:r>
              <a:rPr lang="en-US" dirty="0"/>
              <a:t>resonance imager </a:t>
            </a:r>
            <a:r>
              <a:rPr lang="en-US" dirty="0" smtClean="0"/>
              <a:t>(MRI)</a:t>
            </a:r>
            <a:endParaRPr lang="en-US" dirty="0"/>
          </a:p>
          <a:p>
            <a:pPr marL="0" indent="0">
              <a:spcAft>
                <a:spcPts val="1200"/>
              </a:spcAft>
              <a:buNone/>
            </a:pPr>
            <a:r>
              <a:rPr lang="en-US" dirty="0" smtClean="0"/>
              <a:t>Let oil, grease, or other combustible materials come in contact with containers, valves, regulators, gauges, hoses, and fittings</a:t>
            </a:r>
          </a:p>
          <a:p>
            <a:pPr marL="0" indent="0">
              <a:spcAft>
                <a:spcPts val="1200"/>
              </a:spcAft>
              <a:buNone/>
            </a:pPr>
            <a:r>
              <a:rPr lang="en-US" dirty="0" smtClean="0"/>
              <a:t>Lubricate valves, regulators, gauges, or fittings with oil or any other combustible material</a:t>
            </a:r>
          </a:p>
          <a:p>
            <a:pPr marL="0" indent="0">
              <a:spcAft>
                <a:spcPts val="1200"/>
              </a:spcAft>
              <a:buNone/>
            </a:pPr>
            <a:r>
              <a:rPr lang="en-US" dirty="0" smtClean="0"/>
              <a:t>Handle cylinders or apparatus with oily hands or gloves</a:t>
            </a:r>
          </a:p>
          <a:p>
            <a:pPr marL="0" indent="0">
              <a:spcAft>
                <a:spcPts val="1200"/>
              </a:spcAft>
              <a:buNone/>
            </a:pPr>
            <a:r>
              <a:rPr lang="en-US" dirty="0" smtClean="0"/>
              <a:t>Use an open flame to detect gas leaks</a:t>
            </a:r>
          </a:p>
          <a:p>
            <a:pPr marL="0" indent="0">
              <a:spcAft>
                <a:spcPts val="1200"/>
              </a:spcAft>
              <a:buNone/>
            </a:pPr>
            <a:r>
              <a:rPr lang="en-US" dirty="0" smtClean="0"/>
              <a:t>Interchange regulators or other appliances used with one gas with similar equipment used with other gases</a:t>
            </a:r>
          </a:p>
          <a:p>
            <a:pPr marL="0" indent="0">
              <a:spcAft>
                <a:spcPts val="1200"/>
              </a:spcAft>
              <a:buNone/>
            </a:pPr>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Safe Handling </a:t>
            </a:r>
            <a:r>
              <a:rPr lang="en-US" dirty="0" smtClean="0">
                <a:solidFill>
                  <a:srgbClr val="FF0000"/>
                </a:solidFill>
              </a:rPr>
              <a:t>DONT’s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13</a:t>
            </a:fld>
            <a:endParaRPr lang="en-US" dirty="0"/>
          </a:p>
        </p:txBody>
      </p:sp>
    </p:spTree>
    <p:extLst>
      <p:ext uri="{BB962C8B-B14F-4D97-AF65-F5344CB8AC3E}">
        <p14:creationId xmlns:p14="http://schemas.microsoft.com/office/powerpoint/2010/main" val="94144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spcAft>
                <a:spcPts val="1200"/>
              </a:spcAft>
              <a:buNone/>
            </a:pPr>
            <a:r>
              <a:rPr lang="en-US" dirty="0"/>
              <a:t>Deface or remove any markings used to identify the cylinder’s contents </a:t>
            </a:r>
          </a:p>
          <a:p>
            <a:pPr marL="0" indent="0">
              <a:spcAft>
                <a:spcPts val="1200"/>
              </a:spcAft>
              <a:buNone/>
            </a:pPr>
            <a:r>
              <a:rPr lang="en-US" dirty="0" smtClean="0"/>
              <a:t>Subject </a:t>
            </a:r>
            <a:r>
              <a:rPr lang="en-US" dirty="0"/>
              <a:t>any part of a compressed gas cylinder to temperatures above 125⁰F</a:t>
            </a:r>
          </a:p>
          <a:p>
            <a:pPr marL="0" indent="0">
              <a:spcAft>
                <a:spcPts val="1200"/>
              </a:spcAft>
              <a:buNone/>
            </a:pPr>
            <a:r>
              <a:rPr lang="en-US" dirty="0"/>
              <a:t>Add adapters to existing connections or modify or replace existing connections</a:t>
            </a:r>
          </a:p>
          <a:p>
            <a:pPr marL="0" indent="0">
              <a:spcAft>
                <a:spcPts val="1200"/>
              </a:spcAft>
              <a:buNone/>
            </a:pPr>
            <a:r>
              <a:rPr lang="en-US" dirty="0" smtClean="0"/>
              <a:t>Change, modify, tamper with, or obstruct the discharge ports of pressure relief devices</a:t>
            </a:r>
          </a:p>
          <a:p>
            <a:pPr marL="0" indent="0">
              <a:spcAft>
                <a:spcPts val="1200"/>
              </a:spcAft>
              <a:buNone/>
            </a:pPr>
            <a:r>
              <a:rPr lang="en-US" dirty="0" smtClean="0"/>
              <a:t>Place cylinders where they can become part of an electric circuit</a:t>
            </a:r>
          </a:p>
          <a:p>
            <a:pPr marL="0" indent="0">
              <a:spcAft>
                <a:spcPts val="1200"/>
              </a:spcAft>
              <a:buNone/>
            </a:pPr>
            <a:r>
              <a:rPr lang="en-US" dirty="0" smtClean="0"/>
              <a:t>Repaint cylinders</a:t>
            </a:r>
          </a:p>
          <a:p>
            <a:pPr marL="0" indent="0">
              <a:spcAft>
                <a:spcPts val="1200"/>
              </a:spcAft>
              <a:buNone/>
            </a:pPr>
            <a:r>
              <a:rPr lang="en-US" dirty="0" smtClean="0"/>
              <a:t>Use cylinders as rollers or supports</a:t>
            </a:r>
            <a:endParaRPr lang="en-US" dirty="0"/>
          </a:p>
          <a:p>
            <a:pPr marL="0" indent="0">
              <a:spcAft>
                <a:spcPts val="1200"/>
              </a:spcAft>
              <a:buNone/>
            </a:pPr>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dirty="0" smtClean="0"/>
              <a:t>More Safe Handling </a:t>
            </a:r>
            <a:r>
              <a:rPr lang="en-US" dirty="0" smtClean="0">
                <a:solidFill>
                  <a:srgbClr val="FF0000"/>
                </a:solidFill>
              </a:rPr>
              <a:t>DONT’s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14</a:t>
            </a:fld>
            <a:endParaRPr lang="en-US" dirty="0"/>
          </a:p>
        </p:txBody>
      </p:sp>
    </p:spTree>
    <p:extLst>
      <p:ext uri="{BB962C8B-B14F-4D97-AF65-F5344CB8AC3E}">
        <p14:creationId xmlns:p14="http://schemas.microsoft.com/office/powerpoint/2010/main" val="252764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solidFill>
                  <a:srgbClr val="92D050"/>
                </a:solidFill>
              </a:rPr>
              <a:t>DO</a:t>
            </a:r>
          </a:p>
          <a:p>
            <a:pPr marL="0" indent="0">
              <a:spcAft>
                <a:spcPts val="1200"/>
              </a:spcAft>
              <a:buNone/>
            </a:pPr>
            <a:r>
              <a:rPr lang="en-US" dirty="0" smtClean="0"/>
              <a:t>Use valve protection caps to protect the valves when moving cylinders</a:t>
            </a:r>
          </a:p>
          <a:p>
            <a:pPr marL="0" indent="0">
              <a:spcAft>
                <a:spcPts val="1200"/>
              </a:spcAft>
              <a:buNone/>
            </a:pPr>
            <a:r>
              <a:rPr lang="en-US" dirty="0"/>
              <a:t>Always secure cylinders to a suitable hand truck when transporting them within the facility</a:t>
            </a:r>
          </a:p>
          <a:p>
            <a:pPr marL="0" indent="0">
              <a:buNone/>
            </a:pPr>
            <a:r>
              <a:rPr lang="en-US" b="1" dirty="0" smtClean="0">
                <a:solidFill>
                  <a:srgbClr val="FF0000"/>
                </a:solidFill>
              </a:rPr>
              <a:t>DO NOT</a:t>
            </a:r>
          </a:p>
          <a:p>
            <a:pPr marL="0" indent="0">
              <a:spcAft>
                <a:spcPts val="1200"/>
              </a:spcAft>
              <a:buNone/>
            </a:pPr>
            <a:r>
              <a:rPr lang="en-US" dirty="0" smtClean="0"/>
              <a:t>Drop or let cylinders strike against each other</a:t>
            </a:r>
          </a:p>
          <a:p>
            <a:pPr marL="0" indent="0">
              <a:spcAft>
                <a:spcPts val="1200"/>
              </a:spcAft>
              <a:buNone/>
            </a:pPr>
            <a:r>
              <a:rPr lang="en-US" dirty="0" smtClean="0"/>
              <a:t>Roll, drag, or slide cylinders</a:t>
            </a:r>
            <a:endParaRPr lang="en-US" dirty="0"/>
          </a:p>
        </p:txBody>
      </p:sp>
      <p:sp>
        <p:nvSpPr>
          <p:cNvPr id="3" name="Title 2"/>
          <p:cNvSpPr>
            <a:spLocks noGrp="1"/>
          </p:cNvSpPr>
          <p:nvPr>
            <p:ph type="title"/>
          </p:nvPr>
        </p:nvSpPr>
        <p:spPr/>
        <p:txBody>
          <a:bodyPr/>
          <a:lstStyle/>
          <a:p>
            <a:r>
              <a:rPr lang="en-US" dirty="0" smtClean="0"/>
              <a:t>Safe Moving</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15</a:t>
            </a:fld>
            <a:endParaRPr lang="en-US" dirty="0"/>
          </a:p>
        </p:txBody>
      </p:sp>
    </p:spTree>
    <p:extLst>
      <p:ext uri="{BB962C8B-B14F-4D97-AF65-F5344CB8AC3E}">
        <p14:creationId xmlns:p14="http://schemas.microsoft.com/office/powerpoint/2010/main" val="867844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0" indent="0">
              <a:spcAft>
                <a:spcPts val="600"/>
              </a:spcAft>
              <a:buNone/>
            </a:pPr>
            <a:r>
              <a:rPr lang="en-US" dirty="0" smtClean="0"/>
              <a:t>Verify that the bulk compressed gas storage location is protected from unauthorized access and does not obstruct egress from the facility</a:t>
            </a:r>
          </a:p>
          <a:p>
            <a:pPr marL="0" indent="0">
              <a:spcAft>
                <a:spcPts val="600"/>
              </a:spcAft>
              <a:buNone/>
            </a:pPr>
            <a:r>
              <a:rPr lang="en-US" dirty="0" smtClean="0"/>
              <a:t>Verify the bulk storage room is constructed </a:t>
            </a:r>
            <a:r>
              <a:rPr lang="en-US" dirty="0"/>
              <a:t>of non-combustible or limited combustible materials (concrete or sheet rock respectively for example) </a:t>
            </a:r>
            <a:r>
              <a:rPr lang="en-US" dirty="0" smtClean="0"/>
              <a:t>and either </a:t>
            </a:r>
            <a:r>
              <a:rPr lang="en-US" dirty="0"/>
              <a:t>partially or fully devoted for gas cylinder </a:t>
            </a:r>
            <a:r>
              <a:rPr lang="en-US" dirty="0" smtClean="0"/>
              <a:t>storage</a:t>
            </a:r>
          </a:p>
          <a:p>
            <a:pPr marL="0" indent="0">
              <a:spcAft>
                <a:spcPts val="600"/>
              </a:spcAft>
              <a:buNone/>
            </a:pPr>
            <a:r>
              <a:rPr lang="en-US" dirty="0" smtClean="0"/>
              <a:t>Post a sign (</a:t>
            </a:r>
            <a:r>
              <a:rPr lang="en-US" dirty="0"/>
              <a:t>readable from five feet) identifying it as a gas storage room, including the following </a:t>
            </a:r>
            <a:r>
              <a:rPr lang="en-US" dirty="0" smtClean="0"/>
              <a:t>warning—CAUTION; OXIDIZING GASES STORED WITHIN; NO SMOKING</a:t>
            </a:r>
          </a:p>
          <a:p>
            <a:pPr marL="0" indent="0">
              <a:spcAft>
                <a:spcPts val="600"/>
              </a:spcAft>
              <a:buNone/>
            </a:pPr>
            <a:r>
              <a:rPr lang="en-US" dirty="0" smtClean="0"/>
              <a:t>Physically separate gases stored within the room by type or hazard class of the gas</a:t>
            </a:r>
          </a:p>
          <a:p>
            <a:pPr marL="0" indent="0">
              <a:spcAft>
                <a:spcPts val="600"/>
              </a:spcAft>
              <a:buNone/>
            </a:pPr>
            <a:r>
              <a:rPr lang="en-US" dirty="0" smtClean="0"/>
              <a:t>Maintain a minimum </a:t>
            </a:r>
            <a:r>
              <a:rPr lang="en-US" dirty="0"/>
              <a:t>distance of 20 feet </a:t>
            </a:r>
            <a:r>
              <a:rPr lang="en-US" dirty="0" smtClean="0"/>
              <a:t>between oxidizing gases and combustible materials (Note: the </a:t>
            </a:r>
            <a:r>
              <a:rPr lang="en-US" dirty="0"/>
              <a:t>minimum distance to combustible material may be reduced to 5 feet when the </a:t>
            </a:r>
            <a:r>
              <a:rPr lang="en-US" dirty="0" smtClean="0"/>
              <a:t>room </a:t>
            </a:r>
            <a:r>
              <a:rPr lang="en-US" dirty="0"/>
              <a:t>is protected by an automatic fire sprinkler </a:t>
            </a:r>
            <a:r>
              <a:rPr lang="en-US" dirty="0" smtClean="0"/>
              <a:t>system)</a:t>
            </a:r>
            <a:endParaRPr lang="en-US" dirty="0"/>
          </a:p>
        </p:txBody>
      </p:sp>
      <p:sp>
        <p:nvSpPr>
          <p:cNvPr id="2" name="Title 1"/>
          <p:cNvSpPr>
            <a:spLocks noGrp="1"/>
          </p:cNvSpPr>
          <p:nvPr>
            <p:ph type="title"/>
          </p:nvPr>
        </p:nvSpPr>
        <p:spPr/>
        <p:txBody>
          <a:bodyPr/>
          <a:lstStyle/>
          <a:p>
            <a:r>
              <a:rPr lang="en-US" dirty="0" smtClean="0"/>
              <a:t>Safe Bulk Storage </a:t>
            </a:r>
            <a:r>
              <a:rPr lang="en-US" dirty="0" smtClean="0">
                <a:solidFill>
                  <a:srgbClr val="92D050"/>
                </a:solidFill>
              </a:rPr>
              <a:t>DO’s</a:t>
            </a:r>
            <a:endParaRPr lang="en-US" dirty="0">
              <a:solidFill>
                <a:srgbClr val="92D050"/>
              </a:solidFill>
            </a:endParaRPr>
          </a:p>
        </p:txBody>
      </p:sp>
      <p:sp>
        <p:nvSpPr>
          <p:cNvPr id="3" name="Slide Number Placeholder 2"/>
          <p:cNvSpPr>
            <a:spLocks noGrp="1"/>
          </p:cNvSpPr>
          <p:nvPr>
            <p:ph type="sldNum" sz="quarter" idx="10"/>
          </p:nvPr>
        </p:nvSpPr>
        <p:spPr/>
        <p:txBody>
          <a:bodyPr/>
          <a:lstStyle/>
          <a:p>
            <a:fld id="{09C0F965-679E-4964-9AA4-302CAD5CC36B}" type="slidenum">
              <a:rPr lang="en-US" smtClean="0"/>
              <a:pPr/>
              <a:t>16</a:t>
            </a:fld>
            <a:endParaRPr lang="en-US" dirty="0"/>
          </a:p>
        </p:txBody>
      </p:sp>
    </p:spTree>
    <p:extLst>
      <p:ext uri="{BB962C8B-B14F-4D97-AF65-F5344CB8AC3E}">
        <p14:creationId xmlns:p14="http://schemas.microsoft.com/office/powerpoint/2010/main" val="395223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spcAft>
                <a:spcPts val="600"/>
              </a:spcAft>
              <a:buNone/>
            </a:pPr>
            <a:r>
              <a:rPr lang="en-US" dirty="0" smtClean="0"/>
              <a:t>Physically separate full and empty cylinders</a:t>
            </a:r>
          </a:p>
          <a:p>
            <a:pPr marL="0" indent="0">
              <a:spcAft>
                <a:spcPts val="600"/>
              </a:spcAft>
              <a:buNone/>
            </a:pPr>
            <a:r>
              <a:rPr lang="en-US" dirty="0" smtClean="0"/>
              <a:t>Rotate cylinders so that they are used in the order that they are received (first in – first out)</a:t>
            </a:r>
          </a:p>
          <a:p>
            <a:pPr marL="0" indent="0">
              <a:spcAft>
                <a:spcPts val="600"/>
              </a:spcAft>
              <a:buNone/>
            </a:pPr>
            <a:r>
              <a:rPr lang="en-US" dirty="0" smtClean="0"/>
              <a:t>Secure cylinders with straps or chains or place them in racks or on shelving cylinders to prevent them from falling</a:t>
            </a:r>
          </a:p>
          <a:p>
            <a:pPr marL="0" indent="0">
              <a:spcAft>
                <a:spcPts val="600"/>
              </a:spcAft>
              <a:buNone/>
            </a:pPr>
            <a:r>
              <a:rPr lang="en-US" dirty="0" smtClean="0"/>
              <a:t>Notify </a:t>
            </a:r>
            <a:r>
              <a:rPr lang="en-US" dirty="0"/>
              <a:t>the supplier if a cylinder is noticeably corroded, dented, cut, damaged, or involved in an </a:t>
            </a:r>
            <a:r>
              <a:rPr lang="en-US" dirty="0" smtClean="0"/>
              <a:t>accident, and </a:t>
            </a:r>
            <a:r>
              <a:rPr lang="en-US" dirty="0"/>
              <a:t>follow the supplier’s </a:t>
            </a:r>
            <a:r>
              <a:rPr lang="en-US" dirty="0" smtClean="0"/>
              <a:t>instructions for remedying the situation</a:t>
            </a:r>
          </a:p>
          <a:p>
            <a:pPr marL="0" indent="0">
              <a:spcAft>
                <a:spcPts val="600"/>
              </a:spcAft>
              <a:buNone/>
            </a:pPr>
            <a:r>
              <a:rPr lang="en-US" dirty="0"/>
              <a:t>Visually inspect stored cylinders </a:t>
            </a:r>
            <a:r>
              <a:rPr lang="en-US" dirty="0" smtClean="0"/>
              <a:t>on a </a:t>
            </a:r>
            <a:r>
              <a:rPr lang="en-US" dirty="0"/>
              <a:t>routine basis, or at least weekly</a:t>
            </a:r>
            <a:r>
              <a:rPr lang="en-US" dirty="0" smtClean="0"/>
              <a:t>, for </a:t>
            </a:r>
            <a:r>
              <a:rPr lang="en-US" dirty="0"/>
              <a:t>any indication of leakage </a:t>
            </a:r>
            <a:r>
              <a:rPr lang="en-US" dirty="0" smtClean="0"/>
              <a:t>or problems</a:t>
            </a:r>
            <a:endParaRPr lang="en-US" dirty="0"/>
          </a:p>
          <a:p>
            <a:pPr marL="0" indent="0">
              <a:spcAft>
                <a:spcPts val="600"/>
              </a:spcAft>
              <a:buNone/>
            </a:pPr>
            <a:endParaRPr lang="en-US" dirty="0" smtClean="0"/>
          </a:p>
          <a:p>
            <a:pPr lvl="1"/>
            <a:endParaRPr lang="en-US" dirty="0"/>
          </a:p>
        </p:txBody>
      </p:sp>
      <p:sp>
        <p:nvSpPr>
          <p:cNvPr id="2" name="Title 1"/>
          <p:cNvSpPr>
            <a:spLocks noGrp="1"/>
          </p:cNvSpPr>
          <p:nvPr>
            <p:ph type="title"/>
          </p:nvPr>
        </p:nvSpPr>
        <p:spPr/>
        <p:txBody>
          <a:bodyPr/>
          <a:lstStyle/>
          <a:p>
            <a:r>
              <a:rPr lang="en-US" dirty="0" smtClean="0"/>
              <a:t>More Safe Bulk Storage </a:t>
            </a:r>
            <a:r>
              <a:rPr lang="en-US" dirty="0" smtClean="0">
                <a:solidFill>
                  <a:srgbClr val="92D050"/>
                </a:solidFill>
              </a:rPr>
              <a:t>DO’s</a:t>
            </a:r>
            <a:endParaRPr lang="en-US" dirty="0">
              <a:solidFill>
                <a:srgbClr val="92D050"/>
              </a:solidFill>
            </a:endParaRPr>
          </a:p>
        </p:txBody>
      </p:sp>
      <p:sp>
        <p:nvSpPr>
          <p:cNvPr id="3" name="Slide Number Placeholder 2"/>
          <p:cNvSpPr>
            <a:spLocks noGrp="1"/>
          </p:cNvSpPr>
          <p:nvPr>
            <p:ph type="sldNum" sz="quarter" idx="10"/>
          </p:nvPr>
        </p:nvSpPr>
        <p:spPr/>
        <p:txBody>
          <a:bodyPr/>
          <a:lstStyle/>
          <a:p>
            <a:fld id="{09C0F965-679E-4964-9AA4-302CAD5CC36B}" type="slidenum">
              <a:rPr lang="en-US" smtClean="0"/>
              <a:pPr/>
              <a:t>17</a:t>
            </a:fld>
            <a:endParaRPr lang="en-US" dirty="0"/>
          </a:p>
        </p:txBody>
      </p:sp>
    </p:spTree>
    <p:extLst>
      <p:ext uri="{BB962C8B-B14F-4D97-AF65-F5344CB8AC3E}">
        <p14:creationId xmlns:p14="http://schemas.microsoft.com/office/powerpoint/2010/main" val="395223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spcAft>
                <a:spcPts val="600"/>
              </a:spcAft>
              <a:buNone/>
            </a:pPr>
            <a:r>
              <a:rPr lang="en-US" dirty="0"/>
              <a:t>An emergency is any actual or </a:t>
            </a:r>
            <a:r>
              <a:rPr lang="en-US" dirty="0" smtClean="0"/>
              <a:t>potential release </a:t>
            </a:r>
            <a:r>
              <a:rPr lang="en-US" dirty="0"/>
              <a:t>of a </a:t>
            </a:r>
            <a:r>
              <a:rPr lang="en-US" dirty="0" smtClean="0"/>
              <a:t>gas that </a:t>
            </a:r>
            <a:r>
              <a:rPr lang="en-US" dirty="0"/>
              <a:t>cannot be stopped by closing </a:t>
            </a:r>
            <a:r>
              <a:rPr lang="en-US" dirty="0" smtClean="0"/>
              <a:t>the cylinder valve</a:t>
            </a:r>
          </a:p>
          <a:p>
            <a:pPr marL="0" indent="0">
              <a:spcAft>
                <a:spcPts val="600"/>
              </a:spcAft>
              <a:buNone/>
            </a:pPr>
            <a:r>
              <a:rPr lang="en-US" dirty="0" smtClean="0"/>
              <a:t>Federal </a:t>
            </a:r>
            <a:r>
              <a:rPr lang="en-US" dirty="0"/>
              <a:t>law requires that all facilities using </a:t>
            </a:r>
            <a:r>
              <a:rPr lang="en-US" dirty="0" smtClean="0"/>
              <a:t>compressed gases develop emergency response plans based on the potential </a:t>
            </a:r>
            <a:r>
              <a:rPr lang="en-US" dirty="0"/>
              <a:t>hazards of the gases being stored </a:t>
            </a:r>
            <a:r>
              <a:rPr lang="en-US" dirty="0" smtClean="0"/>
              <a:t>and used</a:t>
            </a:r>
          </a:p>
          <a:p>
            <a:pPr marL="0" indent="0">
              <a:spcAft>
                <a:spcPts val="600"/>
              </a:spcAft>
              <a:buNone/>
            </a:pPr>
            <a:r>
              <a:rPr lang="en-US" dirty="0" smtClean="0"/>
              <a:t>Practice </a:t>
            </a:r>
            <a:r>
              <a:rPr lang="en-US" dirty="0"/>
              <a:t>implementing emergency </a:t>
            </a:r>
            <a:r>
              <a:rPr lang="en-US" dirty="0" smtClean="0"/>
              <a:t>response plans so that </a:t>
            </a:r>
            <a:r>
              <a:rPr lang="en-US" dirty="0"/>
              <a:t>all contingencies are </a:t>
            </a:r>
            <a:r>
              <a:rPr lang="en-US" dirty="0" smtClean="0"/>
              <a:t>covered </a:t>
            </a:r>
          </a:p>
          <a:p>
            <a:pPr marL="0" indent="0">
              <a:spcAft>
                <a:spcPts val="600"/>
              </a:spcAft>
              <a:buNone/>
            </a:pPr>
            <a:r>
              <a:rPr lang="en-US" dirty="0" smtClean="0"/>
              <a:t>Assign </a:t>
            </a:r>
            <a:r>
              <a:rPr lang="en-US" dirty="0"/>
              <a:t>responsibilities and lines of </a:t>
            </a:r>
            <a:r>
              <a:rPr lang="en-US" dirty="0" smtClean="0"/>
              <a:t>authority for responding to emergencies</a:t>
            </a:r>
            <a:endParaRPr lang="en-US" dirty="0"/>
          </a:p>
          <a:p>
            <a:pPr marL="0" indent="0">
              <a:spcAft>
                <a:spcPts val="600"/>
              </a:spcAft>
              <a:buNone/>
            </a:pPr>
            <a:r>
              <a:rPr lang="en-US" dirty="0"/>
              <a:t>Coordinate </a:t>
            </a:r>
            <a:r>
              <a:rPr lang="en-US" dirty="0" smtClean="0"/>
              <a:t>emergency response with the local fire department </a:t>
            </a:r>
            <a:r>
              <a:rPr lang="en-US" dirty="0"/>
              <a:t>and inform them </a:t>
            </a:r>
            <a:r>
              <a:rPr lang="en-US" dirty="0" smtClean="0"/>
              <a:t>of the </a:t>
            </a:r>
            <a:r>
              <a:rPr lang="en-US" dirty="0"/>
              <a:t>gases in use so they can be prepared with the needed </a:t>
            </a:r>
            <a:r>
              <a:rPr lang="en-US" dirty="0" smtClean="0"/>
              <a:t>expertise and equipment</a:t>
            </a:r>
          </a:p>
          <a:p>
            <a:pPr marL="0" indent="0">
              <a:spcAft>
                <a:spcPts val="600"/>
              </a:spcAft>
              <a:buNone/>
            </a:pPr>
            <a:r>
              <a:rPr lang="en-US" dirty="0" smtClean="0"/>
              <a:t>Develop first aid and medical response procedures for potential injuries</a:t>
            </a:r>
            <a:endParaRPr lang="en-US" dirty="0"/>
          </a:p>
        </p:txBody>
      </p:sp>
      <p:sp>
        <p:nvSpPr>
          <p:cNvPr id="3" name="Title 2"/>
          <p:cNvSpPr>
            <a:spLocks noGrp="1"/>
          </p:cNvSpPr>
          <p:nvPr>
            <p:ph type="title"/>
          </p:nvPr>
        </p:nvSpPr>
        <p:spPr/>
        <p:txBody>
          <a:bodyPr/>
          <a:lstStyle/>
          <a:p>
            <a:r>
              <a:rPr lang="en-US" dirty="0" smtClean="0"/>
              <a:t>Emergency Procedures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18</a:t>
            </a:fld>
            <a:endParaRPr lang="en-US" dirty="0"/>
          </a:p>
        </p:txBody>
      </p:sp>
    </p:spTree>
    <p:extLst>
      <p:ext uri="{BB962C8B-B14F-4D97-AF65-F5344CB8AC3E}">
        <p14:creationId xmlns:p14="http://schemas.microsoft.com/office/powerpoint/2010/main" val="166105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Every oxygen cylinder must have a  DD </a:t>
            </a:r>
            <a:r>
              <a:rPr lang="en-US" dirty="0"/>
              <a:t>Form 1191, Warning Tag for Medical Oxygen </a:t>
            </a:r>
            <a:r>
              <a:rPr lang="en-US" dirty="0" smtClean="0"/>
              <a:t>Equipment, attached to it showing the oxygen purity test results, date tested, tester’s initials</a:t>
            </a:r>
          </a:p>
          <a:p>
            <a:pPr marL="0" indent="0">
              <a:spcAft>
                <a:spcPts val="1200"/>
              </a:spcAft>
              <a:buNone/>
            </a:pPr>
            <a:r>
              <a:rPr lang="en-US" dirty="0" smtClean="0"/>
              <a:t>Store no more than 12 size E oxygen cylinders or 1 size H and 2 size E cylinders in a single smoke compartment (in use and empty cylinders are not included in the count)</a:t>
            </a:r>
          </a:p>
          <a:p>
            <a:pPr marL="0" indent="0">
              <a:spcAft>
                <a:spcPts val="1200"/>
              </a:spcAft>
              <a:buNone/>
            </a:pPr>
            <a:r>
              <a:rPr lang="en-US" dirty="0" smtClean="0"/>
              <a:t>Additional cylinders may be stored within the smoke compartment in a </a:t>
            </a:r>
            <a:r>
              <a:rPr lang="en-US" b="1" u="sng" dirty="0" smtClean="0"/>
              <a:t>CLEAN</a:t>
            </a:r>
            <a:r>
              <a:rPr lang="en-US" dirty="0" smtClean="0"/>
              <a:t>, well-ventilated, storage room that is protected with 1-hour fire rated walls and 45-minute fire rated doors</a:t>
            </a:r>
          </a:p>
        </p:txBody>
      </p:sp>
      <p:sp>
        <p:nvSpPr>
          <p:cNvPr id="3" name="Title 2"/>
          <p:cNvSpPr>
            <a:spLocks noGrp="1"/>
          </p:cNvSpPr>
          <p:nvPr>
            <p:ph type="title"/>
          </p:nvPr>
        </p:nvSpPr>
        <p:spPr/>
        <p:txBody>
          <a:bodyPr/>
          <a:lstStyle/>
          <a:p>
            <a:r>
              <a:rPr lang="en-US" dirty="0" smtClean="0"/>
              <a:t>Oxygen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19</a:t>
            </a:fld>
            <a:endParaRPr lang="en-US" dirty="0"/>
          </a:p>
        </p:txBody>
      </p:sp>
    </p:spTree>
    <p:extLst>
      <p:ext uri="{BB962C8B-B14F-4D97-AF65-F5344CB8AC3E}">
        <p14:creationId xmlns:p14="http://schemas.microsoft.com/office/powerpoint/2010/main" val="48468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spcAft>
                <a:spcPts val="1200"/>
              </a:spcAft>
              <a:buNone/>
            </a:pPr>
            <a:r>
              <a:rPr lang="en-US" dirty="0" smtClean="0"/>
              <a:t>Medical </a:t>
            </a:r>
            <a:r>
              <a:rPr lang="en-US" dirty="0"/>
              <a:t>gases have the potential for creating hazardous working </a:t>
            </a:r>
            <a:r>
              <a:rPr lang="en-US" dirty="0" smtClean="0"/>
              <a:t>environments</a:t>
            </a:r>
          </a:p>
          <a:p>
            <a:pPr marL="0" indent="0">
              <a:spcAft>
                <a:spcPts val="1200"/>
              </a:spcAft>
              <a:buNone/>
            </a:pPr>
            <a:r>
              <a:rPr lang="en-US" dirty="0" smtClean="0"/>
              <a:t>When medical </a:t>
            </a:r>
            <a:r>
              <a:rPr lang="en-US" dirty="0"/>
              <a:t>gases are not handled and used properly, there is the potential for injuries or accidents to </a:t>
            </a:r>
            <a:r>
              <a:rPr lang="en-US" dirty="0" smtClean="0"/>
              <a:t>occur  </a:t>
            </a:r>
            <a:endParaRPr lang="en-US" dirty="0"/>
          </a:p>
          <a:p>
            <a:pPr marL="0" indent="0">
              <a:spcAft>
                <a:spcPts val="0"/>
              </a:spcAft>
              <a:buNone/>
            </a:pPr>
            <a:r>
              <a:rPr lang="en-US" dirty="0" smtClean="0"/>
              <a:t>Injuries </a:t>
            </a:r>
            <a:r>
              <a:rPr lang="en-US" dirty="0"/>
              <a:t>may </a:t>
            </a:r>
            <a:r>
              <a:rPr lang="en-US" dirty="0" smtClean="0"/>
              <a:t>result from—</a:t>
            </a:r>
            <a:endParaRPr lang="en-US" dirty="0"/>
          </a:p>
          <a:p>
            <a:pPr>
              <a:spcAft>
                <a:spcPts val="0"/>
              </a:spcAft>
              <a:buFont typeface="Arial" panose="020B0604020202020204" pitchFamily="34" charset="0"/>
              <a:buChar char="•"/>
            </a:pPr>
            <a:r>
              <a:rPr lang="en-US" dirty="0" smtClean="0"/>
              <a:t>the </a:t>
            </a:r>
            <a:r>
              <a:rPr lang="en-US" dirty="0"/>
              <a:t>displacement of oxygen from a leaking gas </a:t>
            </a:r>
            <a:r>
              <a:rPr lang="en-US" dirty="0" smtClean="0"/>
              <a:t>cylinder</a:t>
            </a:r>
            <a:endParaRPr lang="en-US" dirty="0"/>
          </a:p>
          <a:p>
            <a:pPr>
              <a:spcAft>
                <a:spcPts val="0"/>
              </a:spcAft>
              <a:buFont typeface="Arial" panose="020B0604020202020204" pitchFamily="34" charset="0"/>
              <a:buChar char="•"/>
            </a:pPr>
            <a:r>
              <a:rPr lang="en-US" dirty="0" smtClean="0"/>
              <a:t>fires </a:t>
            </a:r>
            <a:r>
              <a:rPr lang="en-US" dirty="0"/>
              <a:t>or injuries caused by flammable gas </a:t>
            </a:r>
            <a:r>
              <a:rPr lang="en-US" dirty="0" smtClean="0"/>
              <a:t>ignition</a:t>
            </a:r>
            <a:endParaRPr lang="en-US" dirty="0"/>
          </a:p>
          <a:p>
            <a:pPr>
              <a:spcAft>
                <a:spcPts val="0"/>
              </a:spcAft>
              <a:buFont typeface="Arial" panose="020B0604020202020204" pitchFamily="34" charset="0"/>
              <a:buChar char="•"/>
            </a:pPr>
            <a:r>
              <a:rPr lang="en-US" dirty="0" smtClean="0"/>
              <a:t>inhalation </a:t>
            </a:r>
            <a:r>
              <a:rPr lang="en-US" dirty="0"/>
              <a:t>of a toxic or asphyxiating </a:t>
            </a:r>
            <a:r>
              <a:rPr lang="en-US" dirty="0" smtClean="0"/>
              <a:t>gas</a:t>
            </a:r>
            <a:endParaRPr lang="en-US" dirty="0"/>
          </a:p>
          <a:p>
            <a:pPr>
              <a:spcAft>
                <a:spcPts val="1200"/>
              </a:spcAft>
              <a:buFont typeface="Arial" panose="020B0604020202020204" pitchFamily="34" charset="0"/>
              <a:buChar char="•"/>
            </a:pPr>
            <a:r>
              <a:rPr lang="en-US" dirty="0" smtClean="0"/>
              <a:t>flying </a:t>
            </a:r>
            <a:r>
              <a:rPr lang="en-US" dirty="0"/>
              <a:t>objects accelerated by an explosion or pressure </a:t>
            </a:r>
            <a:r>
              <a:rPr lang="en-US" dirty="0" smtClean="0"/>
              <a:t>release</a:t>
            </a:r>
            <a:endParaRPr lang="en-US" dirty="0"/>
          </a:p>
          <a:p>
            <a:pPr marL="0" indent="0">
              <a:spcAft>
                <a:spcPts val="1200"/>
              </a:spcAft>
              <a:buNone/>
            </a:pPr>
            <a:r>
              <a:rPr lang="en-US" dirty="0" smtClean="0"/>
              <a:t>Some examples of medical gases include medical air, USP; oxygen USP; helium USP; nitrogen NF; and mixtures of these gases</a:t>
            </a:r>
          </a:p>
        </p:txBody>
      </p:sp>
      <p:sp>
        <p:nvSpPr>
          <p:cNvPr id="5" name="Title 4"/>
          <p:cNvSpPr>
            <a:spLocks noGrp="1"/>
          </p:cNvSpPr>
          <p:nvPr>
            <p:ph type="title"/>
          </p:nvPr>
        </p:nvSpPr>
        <p:spPr/>
        <p:txBody>
          <a:bodyPr>
            <a:normAutofit/>
          </a:bodyPr>
          <a:lstStyle/>
          <a:p>
            <a:r>
              <a:rPr lang="en-US" dirty="0" smtClean="0"/>
              <a:t>Background</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2</a:t>
            </a:fld>
            <a:endParaRPr lang="en-US" dirty="0"/>
          </a:p>
        </p:txBody>
      </p:sp>
    </p:spTree>
    <p:extLst>
      <p:ext uri="{BB962C8B-B14F-4D97-AF65-F5344CB8AC3E}">
        <p14:creationId xmlns:p14="http://schemas.microsoft.com/office/powerpoint/2010/main" val="2546481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Nitrogen has no warning properties—it is colorless and odorless</a:t>
            </a:r>
          </a:p>
          <a:p>
            <a:pPr marL="0" indent="0">
              <a:spcAft>
                <a:spcPts val="1200"/>
              </a:spcAft>
              <a:buNone/>
            </a:pPr>
            <a:r>
              <a:rPr lang="en-US" dirty="0" smtClean="0"/>
              <a:t>Liquid nitrogen is a cryogen (boiling point is -320</a:t>
            </a:r>
            <a:r>
              <a:rPr lang="en-US" dirty="0" smtClean="0">
                <a:cs typeface="Calibri"/>
              </a:rPr>
              <a:t>⁰F at 1 </a:t>
            </a:r>
            <a:r>
              <a:rPr lang="en-US" dirty="0" err="1" smtClean="0">
                <a:cs typeface="Calibri"/>
              </a:rPr>
              <a:t>atm</a:t>
            </a:r>
            <a:r>
              <a:rPr lang="en-US" dirty="0" smtClean="0">
                <a:cs typeface="Calibri"/>
              </a:rPr>
              <a:t>)</a:t>
            </a:r>
            <a:endParaRPr lang="en-US" dirty="0" smtClean="0"/>
          </a:p>
          <a:p>
            <a:pPr marL="0" indent="0">
              <a:spcAft>
                <a:spcPts val="1200"/>
              </a:spcAft>
              <a:buNone/>
            </a:pPr>
            <a:r>
              <a:rPr lang="en-US" dirty="0" smtClean="0"/>
              <a:t>Store liquid nitrogen containers in a </a:t>
            </a:r>
            <a:r>
              <a:rPr lang="en-US" u="sng" dirty="0" smtClean="0"/>
              <a:t>CLEAN</a:t>
            </a:r>
            <a:r>
              <a:rPr lang="en-US" dirty="0" smtClean="0"/>
              <a:t>, ventilated storage room that </a:t>
            </a:r>
            <a:r>
              <a:rPr lang="en-US" dirty="0"/>
              <a:t>is protected with 1-hour fire rated walls and 45-minute fire rated </a:t>
            </a:r>
            <a:r>
              <a:rPr lang="en-US" dirty="0" smtClean="0"/>
              <a:t>doors.  The temperature should stay constant</a:t>
            </a:r>
          </a:p>
          <a:p>
            <a:pPr marL="0" indent="0">
              <a:spcAft>
                <a:spcPts val="1200"/>
              </a:spcAft>
              <a:buNone/>
            </a:pPr>
            <a:r>
              <a:rPr lang="en-US" dirty="0"/>
              <a:t>Store containers away from air intakes, high traffic areas, floor drains, and other underground openings</a:t>
            </a:r>
          </a:p>
          <a:p>
            <a:pPr marL="0" indent="0">
              <a:spcAft>
                <a:spcPts val="1200"/>
              </a:spcAft>
              <a:buNone/>
            </a:pPr>
            <a:r>
              <a:rPr lang="en-US" dirty="0" smtClean="0"/>
              <a:t>Do </a:t>
            </a:r>
            <a:r>
              <a:rPr lang="en-US" dirty="0"/>
              <a:t>not plug, </a:t>
            </a:r>
            <a:r>
              <a:rPr lang="en-US" dirty="0" smtClean="0"/>
              <a:t>remove, </a:t>
            </a:r>
            <a:r>
              <a:rPr lang="en-US" dirty="0"/>
              <a:t>or tamper with any pressure relief </a:t>
            </a:r>
            <a:r>
              <a:rPr lang="en-US" dirty="0" smtClean="0"/>
              <a:t>device</a:t>
            </a:r>
            <a:endParaRPr lang="en-US" dirty="0"/>
          </a:p>
          <a:p>
            <a:pPr marL="0" indent="0">
              <a:spcAft>
                <a:spcPts val="1200"/>
              </a:spcAft>
              <a:buNone/>
            </a:pPr>
            <a:r>
              <a:rPr lang="en-US" dirty="0"/>
              <a:t>Keep all valves closed and outlet caps in place when not in </a:t>
            </a:r>
            <a:r>
              <a:rPr lang="en-US" dirty="0" smtClean="0"/>
              <a:t>use, and do </a:t>
            </a:r>
            <a:r>
              <a:rPr lang="en-US" dirty="0"/>
              <a:t>not leave liquid containers </a:t>
            </a:r>
            <a:r>
              <a:rPr lang="en-US" dirty="0" smtClean="0"/>
              <a:t>open </a:t>
            </a:r>
            <a:r>
              <a:rPr lang="en-US" dirty="0"/>
              <a:t>to the atmosphere for extended periods </a:t>
            </a:r>
          </a:p>
          <a:p>
            <a:pPr marL="0" indent="0">
              <a:spcAft>
                <a:spcPts val="1200"/>
              </a:spcAft>
              <a:buNone/>
            </a:pPr>
            <a:endParaRPr lang="en-US" dirty="0"/>
          </a:p>
        </p:txBody>
      </p:sp>
      <p:sp>
        <p:nvSpPr>
          <p:cNvPr id="3" name="Title 2"/>
          <p:cNvSpPr>
            <a:spLocks noGrp="1"/>
          </p:cNvSpPr>
          <p:nvPr>
            <p:ph type="title"/>
          </p:nvPr>
        </p:nvSpPr>
        <p:spPr/>
        <p:txBody>
          <a:bodyPr/>
          <a:lstStyle/>
          <a:p>
            <a:r>
              <a:rPr lang="en-US" dirty="0" smtClean="0"/>
              <a:t>Liquid Nitrogen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20</a:t>
            </a:fld>
            <a:endParaRPr lang="en-US" dirty="0"/>
          </a:p>
        </p:txBody>
      </p:sp>
    </p:spTree>
    <p:extLst>
      <p:ext uri="{BB962C8B-B14F-4D97-AF65-F5344CB8AC3E}">
        <p14:creationId xmlns:p14="http://schemas.microsoft.com/office/powerpoint/2010/main" val="167317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a:t>Store, handle, and transport cryogenic containers in the upright position</a:t>
            </a:r>
          </a:p>
          <a:p>
            <a:pPr marL="0" indent="0">
              <a:spcAft>
                <a:spcPts val="1200"/>
              </a:spcAft>
              <a:buNone/>
            </a:pPr>
            <a:r>
              <a:rPr lang="en-US" dirty="0" smtClean="0"/>
              <a:t>When </a:t>
            </a:r>
            <a:r>
              <a:rPr lang="en-US" dirty="0"/>
              <a:t>moving, never tip, slide or roll containers on their side </a:t>
            </a:r>
          </a:p>
          <a:p>
            <a:pPr marL="0" indent="0">
              <a:spcAft>
                <a:spcPts val="1200"/>
              </a:spcAft>
              <a:buNone/>
            </a:pPr>
            <a:r>
              <a:rPr lang="en-US" dirty="0"/>
              <a:t>Use a suitable hand truck for moving </a:t>
            </a:r>
            <a:r>
              <a:rPr lang="en-US" dirty="0" smtClean="0"/>
              <a:t>containers, and use a nylon strap to secure the container to the hand truck</a:t>
            </a:r>
            <a:endParaRPr lang="en-US" dirty="0"/>
          </a:p>
          <a:p>
            <a:pPr marL="0" indent="0">
              <a:spcAft>
                <a:spcPts val="1200"/>
              </a:spcAft>
              <a:buNone/>
            </a:pPr>
            <a:r>
              <a:rPr lang="en-US" dirty="0" smtClean="0"/>
              <a:t>Move </a:t>
            </a:r>
            <a:r>
              <a:rPr lang="en-US" dirty="0"/>
              <a:t>larger containers by pushing, not pulling </a:t>
            </a:r>
          </a:p>
          <a:p>
            <a:pPr marL="0" indent="0">
              <a:spcAft>
                <a:spcPts val="1200"/>
              </a:spcAft>
              <a:buNone/>
            </a:pPr>
            <a:r>
              <a:rPr lang="en-US" dirty="0" smtClean="0"/>
              <a:t>Wear </a:t>
            </a:r>
            <a:r>
              <a:rPr lang="en-US" dirty="0"/>
              <a:t>appropriate personal protective equipment when transferring liquid nitrogen to smaller containers (safety goggles or </a:t>
            </a:r>
            <a:r>
              <a:rPr lang="en-US" dirty="0" smtClean="0"/>
              <a:t>glasses with side shields, </a:t>
            </a:r>
            <a:r>
              <a:rPr lang="en-US" dirty="0"/>
              <a:t>a face shield, </a:t>
            </a:r>
            <a:r>
              <a:rPr lang="en-US" dirty="0" smtClean="0"/>
              <a:t>and cryogenic gloves) along with sturdy </a:t>
            </a:r>
            <a:r>
              <a:rPr lang="en-US" dirty="0"/>
              <a:t>shoes and long pants without </a:t>
            </a:r>
            <a:r>
              <a:rPr lang="en-US" dirty="0" smtClean="0"/>
              <a:t>cuffs.  Pants should be left outside the work boots or shoes</a:t>
            </a:r>
          </a:p>
          <a:p>
            <a:pPr marL="0" indent="0">
              <a:spcAft>
                <a:spcPts val="1200"/>
              </a:spcAft>
              <a:buNone/>
            </a:pPr>
            <a:r>
              <a:rPr lang="en-US" dirty="0"/>
              <a:t>Use only transfer </a:t>
            </a:r>
            <a:r>
              <a:rPr lang="en-US" dirty="0" smtClean="0"/>
              <a:t>equipment </a:t>
            </a:r>
            <a:r>
              <a:rPr lang="en-US" dirty="0"/>
              <a:t>designed for use with cryogenic </a:t>
            </a:r>
            <a:r>
              <a:rPr lang="en-US" dirty="0" smtClean="0"/>
              <a:t>liquids</a:t>
            </a:r>
            <a:endParaRPr lang="en-US" dirty="0"/>
          </a:p>
          <a:p>
            <a:pPr marL="0" indent="0">
              <a:spcAft>
                <a:spcPts val="1200"/>
              </a:spcAft>
              <a:buNone/>
            </a:pPr>
            <a:endParaRPr lang="en-US" dirty="0" smtClean="0"/>
          </a:p>
        </p:txBody>
      </p:sp>
      <p:sp>
        <p:nvSpPr>
          <p:cNvPr id="3" name="Title 2"/>
          <p:cNvSpPr>
            <a:spLocks noGrp="1"/>
          </p:cNvSpPr>
          <p:nvPr>
            <p:ph type="title"/>
          </p:nvPr>
        </p:nvSpPr>
        <p:spPr/>
        <p:txBody>
          <a:bodyPr/>
          <a:lstStyle/>
          <a:p>
            <a:r>
              <a:rPr lang="en-US" dirty="0" smtClean="0"/>
              <a:t>More Liquid Nitrogen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21</a:t>
            </a:fld>
            <a:endParaRPr lang="en-US" dirty="0"/>
          </a:p>
        </p:txBody>
      </p:sp>
    </p:spTree>
    <p:extLst>
      <p:ext uri="{BB962C8B-B14F-4D97-AF65-F5344CB8AC3E}">
        <p14:creationId xmlns:p14="http://schemas.microsoft.com/office/powerpoint/2010/main" val="167317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Perform transfer operations slowly to minimize boiling and splashing</a:t>
            </a:r>
          </a:p>
          <a:p>
            <a:pPr marL="0" indent="0">
              <a:spcAft>
                <a:spcPts val="1200"/>
              </a:spcAft>
              <a:buNone/>
            </a:pPr>
            <a:r>
              <a:rPr lang="en-US" dirty="0" smtClean="0"/>
              <a:t>Discontinue </a:t>
            </a:r>
            <a:r>
              <a:rPr lang="en-US" dirty="0"/>
              <a:t>use and contact the supplier if there is any difficulty in operating the container valve or container connections</a:t>
            </a:r>
          </a:p>
          <a:p>
            <a:pPr marL="0" indent="0">
              <a:spcAft>
                <a:spcPts val="1200"/>
              </a:spcAft>
              <a:buNone/>
            </a:pPr>
            <a:r>
              <a:rPr lang="en-US" dirty="0" smtClean="0"/>
              <a:t>Contact the supplier if a restriction </a:t>
            </a:r>
            <a:r>
              <a:rPr lang="en-US" dirty="0"/>
              <a:t>results from freezing moisture or foreign material present in openings and </a:t>
            </a:r>
            <a:r>
              <a:rPr lang="en-US" dirty="0" smtClean="0"/>
              <a:t>vents (restrictions </a:t>
            </a:r>
            <a:r>
              <a:rPr lang="en-US" dirty="0"/>
              <a:t>and blockages may result in dangerous </a:t>
            </a:r>
            <a:r>
              <a:rPr lang="en-US" dirty="0" smtClean="0"/>
              <a:t>over-pressurization) </a:t>
            </a:r>
            <a:endParaRPr lang="en-US" dirty="0"/>
          </a:p>
          <a:p>
            <a:pPr marL="0" indent="0">
              <a:spcAft>
                <a:spcPts val="1200"/>
              </a:spcAft>
              <a:buNone/>
            </a:pPr>
            <a:r>
              <a:rPr lang="en-US" dirty="0"/>
              <a:t>Do not attempt to remove the restriction without proper </a:t>
            </a:r>
            <a:r>
              <a:rPr lang="en-US" dirty="0" smtClean="0"/>
              <a:t>instructions; if </a:t>
            </a:r>
            <a:r>
              <a:rPr lang="en-US" dirty="0"/>
              <a:t>possible, move the </a:t>
            </a:r>
            <a:r>
              <a:rPr lang="en-US" dirty="0" smtClean="0"/>
              <a:t>container </a:t>
            </a:r>
            <a:r>
              <a:rPr lang="en-US" dirty="0"/>
              <a:t>to a remote </a:t>
            </a:r>
            <a:r>
              <a:rPr lang="en-US" dirty="0" smtClean="0"/>
              <a:t>location</a:t>
            </a:r>
          </a:p>
          <a:p>
            <a:pPr marL="0" indent="0">
              <a:spcAft>
                <a:spcPts val="1200"/>
              </a:spcAft>
              <a:buNone/>
            </a:pPr>
            <a:r>
              <a:rPr lang="en-US" dirty="0" smtClean="0"/>
              <a:t>Seek prompt medical assistance as soon as possible following a cold-contact burn</a:t>
            </a:r>
          </a:p>
          <a:p>
            <a:pPr marL="0" indent="0">
              <a:spcAft>
                <a:spcPts val="1200"/>
              </a:spcAft>
              <a:buNone/>
            </a:pPr>
            <a:endParaRPr lang="en-US" dirty="0"/>
          </a:p>
          <a:p>
            <a:pPr marL="0" indent="0">
              <a:spcAft>
                <a:spcPts val="1200"/>
              </a:spcAft>
              <a:buNone/>
            </a:pPr>
            <a:endParaRPr lang="en-US" dirty="0" smtClean="0"/>
          </a:p>
        </p:txBody>
      </p:sp>
      <p:sp>
        <p:nvSpPr>
          <p:cNvPr id="3" name="Title 2"/>
          <p:cNvSpPr>
            <a:spLocks noGrp="1"/>
          </p:cNvSpPr>
          <p:nvPr>
            <p:ph type="title"/>
          </p:nvPr>
        </p:nvSpPr>
        <p:spPr/>
        <p:txBody>
          <a:bodyPr/>
          <a:lstStyle/>
          <a:p>
            <a:r>
              <a:rPr lang="en-US" dirty="0" smtClean="0"/>
              <a:t>Still More Liquid Nitrogen</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22</a:t>
            </a:fld>
            <a:endParaRPr lang="en-US" dirty="0"/>
          </a:p>
        </p:txBody>
      </p:sp>
    </p:spTree>
    <p:extLst>
      <p:ext uri="{BB962C8B-B14F-4D97-AF65-F5344CB8AC3E}">
        <p14:creationId xmlns:p14="http://schemas.microsoft.com/office/powerpoint/2010/main" val="1673179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pPr>
              <a:spcAft>
                <a:spcPts val="600"/>
              </a:spcAft>
            </a:pPr>
            <a:r>
              <a:rPr lang="en-US" dirty="0" smtClean="0"/>
              <a:t>Medical gas hazards include oxygen </a:t>
            </a:r>
            <a:r>
              <a:rPr lang="en-US" dirty="0"/>
              <a:t>displacement, fires, explosions, and toxic gas exposures, as well as the physical hazards associated with high pressure </a:t>
            </a:r>
            <a:r>
              <a:rPr lang="en-US" dirty="0" smtClean="0"/>
              <a:t>systems</a:t>
            </a:r>
          </a:p>
          <a:p>
            <a:pPr>
              <a:spcAft>
                <a:spcPts val="600"/>
              </a:spcAft>
            </a:pPr>
            <a:r>
              <a:rPr lang="en-US" dirty="0"/>
              <a:t>Personnel who handle </a:t>
            </a:r>
            <a:r>
              <a:rPr lang="en-US" dirty="0" smtClean="0"/>
              <a:t>medical </a:t>
            </a:r>
            <a:r>
              <a:rPr lang="en-US" dirty="0"/>
              <a:t>gases must be </a:t>
            </a:r>
            <a:r>
              <a:rPr lang="en-US" dirty="0" smtClean="0"/>
              <a:t>well-trained </a:t>
            </a:r>
            <a:r>
              <a:rPr lang="en-US" dirty="0"/>
              <a:t>and knowledgeable of the </a:t>
            </a:r>
            <a:r>
              <a:rPr lang="en-US" dirty="0" smtClean="0"/>
              <a:t>gases’ physical </a:t>
            </a:r>
            <a:r>
              <a:rPr lang="en-US" dirty="0"/>
              <a:t>and health hazards and safe work practices</a:t>
            </a:r>
          </a:p>
          <a:p>
            <a:pPr>
              <a:spcAft>
                <a:spcPts val="600"/>
              </a:spcAft>
            </a:pPr>
            <a:r>
              <a:rPr lang="en-US" dirty="0" smtClean="0"/>
              <a:t>Special </a:t>
            </a:r>
            <a:r>
              <a:rPr lang="en-US" dirty="0"/>
              <a:t>storage, use, and handling precautions are necessary </a:t>
            </a:r>
            <a:r>
              <a:rPr lang="en-US" dirty="0" smtClean="0"/>
              <a:t>to </a:t>
            </a:r>
            <a:r>
              <a:rPr lang="en-US" dirty="0"/>
              <a:t>control </a:t>
            </a:r>
            <a:r>
              <a:rPr lang="en-US" dirty="0" smtClean="0"/>
              <a:t>medical gas hazards</a:t>
            </a:r>
          </a:p>
          <a:p>
            <a:pPr>
              <a:spcAft>
                <a:spcPts val="600"/>
              </a:spcAft>
            </a:pPr>
            <a:r>
              <a:rPr lang="en-US" dirty="0" smtClean="0"/>
              <a:t>Employers </a:t>
            </a:r>
            <a:r>
              <a:rPr lang="en-US" dirty="0"/>
              <a:t>must evaluate </a:t>
            </a:r>
            <a:r>
              <a:rPr lang="en-US" dirty="0" smtClean="0"/>
              <a:t>medical gas hazards </a:t>
            </a:r>
            <a:r>
              <a:rPr lang="en-US" dirty="0"/>
              <a:t>and have an </a:t>
            </a:r>
            <a:r>
              <a:rPr lang="en-US" dirty="0" smtClean="0"/>
              <a:t>emergency response </a:t>
            </a:r>
            <a:r>
              <a:rPr lang="en-US" dirty="0"/>
              <a:t>plan that defines </a:t>
            </a:r>
            <a:r>
              <a:rPr lang="en-US" dirty="0" smtClean="0"/>
              <a:t>the procedures and responsibilities </a:t>
            </a:r>
            <a:r>
              <a:rPr lang="en-US" dirty="0"/>
              <a:t>to address </a:t>
            </a:r>
            <a:r>
              <a:rPr lang="en-US" dirty="0" smtClean="0"/>
              <a:t>such emergencies</a:t>
            </a:r>
            <a:endParaRPr lang="en-US" dirty="0"/>
          </a:p>
          <a:p>
            <a:pPr>
              <a:spcAft>
                <a:spcPts val="600"/>
              </a:spcAft>
            </a:pPr>
            <a:r>
              <a:rPr lang="en-US" dirty="0" smtClean="0"/>
              <a:t>The </a:t>
            </a:r>
            <a:r>
              <a:rPr lang="en-US" dirty="0"/>
              <a:t>Joint Commission </a:t>
            </a:r>
            <a:r>
              <a:rPr lang="en-US" dirty="0" smtClean="0"/>
              <a:t>and </a:t>
            </a:r>
            <a:r>
              <a:rPr lang="en-US" dirty="0"/>
              <a:t>OSHA can cite hospitals </a:t>
            </a:r>
            <a:r>
              <a:rPr lang="en-US" dirty="0" smtClean="0"/>
              <a:t>and </a:t>
            </a:r>
            <a:r>
              <a:rPr lang="en-US" dirty="0"/>
              <a:t>clinics for improperly handling medical gas </a:t>
            </a:r>
            <a:r>
              <a:rPr lang="en-US" dirty="0" smtClean="0"/>
              <a:t>cylinders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23</a:t>
            </a:fld>
            <a:endParaRPr lang="en-US" dirty="0"/>
          </a:p>
        </p:txBody>
      </p:sp>
    </p:spTree>
    <p:extLst>
      <p:ext uri="{BB962C8B-B14F-4D97-AF65-F5344CB8AC3E}">
        <p14:creationId xmlns:p14="http://schemas.microsoft.com/office/powerpoint/2010/main" val="3549654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r>
              <a:rPr lang="en-US" sz="3200" dirty="0">
                <a:solidFill>
                  <a:schemeClr val="accent1"/>
                </a:solidFill>
              </a:rPr>
              <a:t>The </a:t>
            </a:r>
            <a:r>
              <a:rPr lang="en-US" sz="3200" dirty="0" smtClean="0">
                <a:solidFill>
                  <a:schemeClr val="accent1"/>
                </a:solidFill>
              </a:rPr>
              <a:t>medical gas safety standing operating procedures are available </a:t>
            </a:r>
            <a:r>
              <a:rPr lang="en-US" sz="3200" dirty="0">
                <a:solidFill>
                  <a:schemeClr val="accent1"/>
                </a:solidFill>
              </a:rPr>
              <a:t>at (fill in the blank)</a:t>
            </a:r>
            <a:br>
              <a:rPr lang="en-US" sz="3200" dirty="0">
                <a:solidFill>
                  <a:schemeClr val="accent1"/>
                </a:solidFill>
              </a:rPr>
            </a:br>
            <a:r>
              <a:rPr lang="en-US" sz="3200" dirty="0">
                <a:solidFill>
                  <a:schemeClr val="accent1"/>
                </a:solidFill>
              </a:rPr>
              <a:t/>
            </a:r>
            <a:br>
              <a:rPr lang="en-US" sz="3200" dirty="0">
                <a:solidFill>
                  <a:schemeClr val="accent1"/>
                </a:solidFill>
              </a:rPr>
            </a:br>
            <a:r>
              <a:rPr lang="en-US" sz="3200" dirty="0">
                <a:solidFill>
                  <a:schemeClr val="accent1"/>
                </a:solidFill>
              </a:rPr>
              <a:t>Questions regarding </a:t>
            </a:r>
            <a:r>
              <a:rPr lang="en-US" sz="3200" dirty="0" smtClean="0">
                <a:solidFill>
                  <a:schemeClr val="accent1"/>
                </a:solidFill>
              </a:rPr>
              <a:t>medical gases should </a:t>
            </a:r>
            <a:r>
              <a:rPr lang="en-US" sz="3200" dirty="0">
                <a:solidFill>
                  <a:schemeClr val="accent1"/>
                </a:solidFill>
              </a:rPr>
              <a:t>be directed to </a:t>
            </a:r>
            <a:br>
              <a:rPr lang="en-US" sz="3200" dirty="0">
                <a:solidFill>
                  <a:schemeClr val="accent1"/>
                </a:solidFill>
              </a:rPr>
            </a:br>
            <a:r>
              <a:rPr lang="en-US" sz="3200" dirty="0">
                <a:solidFill>
                  <a:schemeClr val="accent1"/>
                </a:solidFill>
              </a:rPr>
              <a:t>(fill in the blank)</a:t>
            </a:r>
          </a:p>
        </p:txBody>
      </p:sp>
      <p:sp>
        <p:nvSpPr>
          <p:cNvPr id="4" name="Title 3"/>
          <p:cNvSpPr>
            <a:spLocks noGrp="1"/>
          </p:cNvSpPr>
          <p:nvPr>
            <p:ph type="title"/>
          </p:nvPr>
        </p:nvSpPr>
        <p:spPr/>
        <p:txBody>
          <a:bodyPr/>
          <a:lstStyle/>
          <a:p>
            <a:r>
              <a:rPr lang="en-US" dirty="0" smtClean="0"/>
              <a:t>Local Procedures</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24</a:t>
            </a:fld>
            <a:endParaRPr lang="en-US" dirty="0"/>
          </a:p>
        </p:txBody>
      </p:sp>
    </p:spTree>
    <p:extLst>
      <p:ext uri="{BB962C8B-B14F-4D97-AF65-F5344CB8AC3E}">
        <p14:creationId xmlns:p14="http://schemas.microsoft.com/office/powerpoint/2010/main" val="3552822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a:t>
            </a:r>
            <a:r>
              <a:rPr lang="en-US" dirty="0"/>
              <a:t>or False</a:t>
            </a:r>
          </a:p>
          <a:p>
            <a:pPr marL="0" indent="0">
              <a:buNone/>
            </a:pPr>
            <a:endParaRPr lang="en-US" dirty="0" smtClean="0"/>
          </a:p>
          <a:p>
            <a:pPr marL="0" indent="0">
              <a:buNone/>
            </a:pPr>
            <a:r>
              <a:rPr lang="en-US" dirty="0" smtClean="0"/>
              <a:t>The </a:t>
            </a:r>
            <a:r>
              <a:rPr lang="en-US" dirty="0"/>
              <a:t>primary </a:t>
            </a:r>
            <a:r>
              <a:rPr lang="en-US" u="sng" dirty="0"/>
              <a:t>physical</a:t>
            </a:r>
            <a:r>
              <a:rPr lang="en-US" dirty="0"/>
              <a:t> hazard associated with </a:t>
            </a:r>
            <a:r>
              <a:rPr lang="en-US" dirty="0" smtClean="0"/>
              <a:t>medical gases </a:t>
            </a:r>
            <a:r>
              <a:rPr lang="en-US" dirty="0"/>
              <a:t>is pressure.</a:t>
            </a:r>
          </a:p>
          <a:p>
            <a:pPr marL="0" indent="0">
              <a:buNone/>
            </a:pPr>
            <a:endParaRPr lang="en-US" dirty="0"/>
          </a:p>
        </p:txBody>
      </p:sp>
      <p:sp>
        <p:nvSpPr>
          <p:cNvPr id="3" name="Title 2"/>
          <p:cNvSpPr>
            <a:spLocks noGrp="1"/>
          </p:cNvSpPr>
          <p:nvPr>
            <p:ph type="title"/>
          </p:nvPr>
        </p:nvSpPr>
        <p:spPr/>
        <p:txBody>
          <a:bodyPr/>
          <a:lstStyle/>
          <a:p>
            <a:r>
              <a:rPr lang="en-US" dirty="0" smtClean="0"/>
              <a:t>Quiz:  Question 1</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25</a:t>
            </a:fld>
            <a:endParaRPr lang="en-US" dirty="0"/>
          </a:p>
        </p:txBody>
      </p:sp>
    </p:spTree>
    <p:extLst>
      <p:ext uri="{BB962C8B-B14F-4D97-AF65-F5344CB8AC3E}">
        <p14:creationId xmlns:p14="http://schemas.microsoft.com/office/powerpoint/2010/main" val="208993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Select the best answer</a:t>
            </a:r>
            <a:endParaRPr lang="en-US" dirty="0"/>
          </a:p>
          <a:p>
            <a:pPr marL="0" indent="0">
              <a:buNone/>
            </a:pPr>
            <a:endParaRPr lang="en-US" dirty="0" smtClean="0"/>
          </a:p>
          <a:p>
            <a:pPr marL="0" indent="0">
              <a:buNone/>
            </a:pPr>
            <a:r>
              <a:rPr lang="en-US" dirty="0" smtClean="0"/>
              <a:t>An oxidizing gas—</a:t>
            </a:r>
          </a:p>
          <a:p>
            <a:pPr marL="457200" indent="-457200">
              <a:buAutoNum type="alphaLcParenR"/>
            </a:pPr>
            <a:r>
              <a:rPr lang="en-US" dirty="0" smtClean="0"/>
              <a:t>ignites </a:t>
            </a:r>
            <a:r>
              <a:rPr lang="en-US" dirty="0"/>
              <a:t>instantly upon exposure to oxygen </a:t>
            </a:r>
          </a:p>
          <a:p>
            <a:pPr marL="457200" indent="-457200">
              <a:buAutoNum type="alphaLcParenR"/>
            </a:pPr>
            <a:r>
              <a:rPr lang="en-US" dirty="0" smtClean="0"/>
              <a:t>does </a:t>
            </a:r>
            <a:r>
              <a:rPr lang="en-US" dirty="0"/>
              <a:t>not usually burn itself, but will either help the fire by providing more oxygen or they may cause materials that normally do not burn to suddenly catch on fire (spontaneous </a:t>
            </a:r>
            <a:r>
              <a:rPr lang="en-US" dirty="0" smtClean="0"/>
              <a:t>combustion)</a:t>
            </a:r>
          </a:p>
          <a:p>
            <a:pPr marL="457200" indent="-457200">
              <a:buAutoNum type="alphaLcParenR"/>
            </a:pPr>
            <a:r>
              <a:rPr lang="en-US" dirty="0" smtClean="0"/>
              <a:t>has </a:t>
            </a:r>
            <a:r>
              <a:rPr lang="en-US" dirty="0"/>
              <a:t>the potential to vigorously polymerize, decompose, condense, or become self-reactive under conditions of shock, pressure, </a:t>
            </a:r>
            <a:r>
              <a:rPr lang="en-US" dirty="0" smtClean="0"/>
              <a:t>temperature</a:t>
            </a:r>
          </a:p>
          <a:p>
            <a:pPr marL="457200" indent="-457200">
              <a:buAutoNum type="alphaLcParenR"/>
            </a:pPr>
            <a:r>
              <a:rPr lang="en-US" dirty="0"/>
              <a:t>n</a:t>
            </a:r>
            <a:r>
              <a:rPr lang="en-US" dirty="0" smtClean="0"/>
              <a:t>one of the above</a:t>
            </a:r>
            <a:endParaRPr lang="en-US" dirty="0"/>
          </a:p>
        </p:txBody>
      </p:sp>
      <p:sp>
        <p:nvSpPr>
          <p:cNvPr id="3" name="Title 2"/>
          <p:cNvSpPr>
            <a:spLocks noGrp="1"/>
          </p:cNvSpPr>
          <p:nvPr>
            <p:ph type="title"/>
          </p:nvPr>
        </p:nvSpPr>
        <p:spPr/>
        <p:txBody>
          <a:bodyPr/>
          <a:lstStyle/>
          <a:p>
            <a:r>
              <a:rPr lang="en-US" dirty="0" smtClean="0"/>
              <a:t>Quiz:  Question 2</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26</a:t>
            </a:fld>
            <a:endParaRPr lang="en-US" dirty="0"/>
          </a:p>
        </p:txBody>
      </p:sp>
    </p:spTree>
    <p:extLst>
      <p:ext uri="{BB962C8B-B14F-4D97-AF65-F5344CB8AC3E}">
        <p14:creationId xmlns:p14="http://schemas.microsoft.com/office/powerpoint/2010/main" val="90298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endParaRPr lang="en-US" dirty="0"/>
          </a:p>
          <a:p>
            <a:pPr marL="0" indent="0">
              <a:buNone/>
            </a:pPr>
            <a:endParaRPr lang="en-US" dirty="0" smtClean="0"/>
          </a:p>
          <a:p>
            <a:pPr marL="0" indent="0">
              <a:buNone/>
            </a:pPr>
            <a:r>
              <a:rPr lang="en-US" dirty="0" smtClean="0"/>
              <a:t>The best way </a:t>
            </a:r>
            <a:r>
              <a:rPr lang="en-US" dirty="0"/>
              <a:t>to </a:t>
            </a:r>
            <a:r>
              <a:rPr lang="en-US" dirty="0" smtClean="0"/>
              <a:t>identify the contents of a medical gas cylinder is to read </a:t>
            </a:r>
            <a:r>
              <a:rPr lang="en-US" dirty="0"/>
              <a:t>the </a:t>
            </a:r>
            <a:r>
              <a:rPr lang="en-US" dirty="0" smtClean="0"/>
              <a:t>label.</a:t>
            </a:r>
            <a:endParaRPr lang="en-US" dirty="0"/>
          </a:p>
        </p:txBody>
      </p:sp>
      <p:sp>
        <p:nvSpPr>
          <p:cNvPr id="3" name="Title 2"/>
          <p:cNvSpPr>
            <a:spLocks noGrp="1"/>
          </p:cNvSpPr>
          <p:nvPr>
            <p:ph type="title"/>
          </p:nvPr>
        </p:nvSpPr>
        <p:spPr/>
        <p:txBody>
          <a:bodyPr/>
          <a:lstStyle/>
          <a:p>
            <a:r>
              <a:rPr lang="en-US" dirty="0" smtClean="0"/>
              <a:t>Quiz:  Question 3</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27</a:t>
            </a:fld>
            <a:endParaRPr lang="en-US" dirty="0"/>
          </a:p>
        </p:txBody>
      </p:sp>
    </p:spTree>
    <p:extLst>
      <p:ext uri="{BB962C8B-B14F-4D97-AF65-F5344CB8AC3E}">
        <p14:creationId xmlns:p14="http://schemas.microsoft.com/office/powerpoint/2010/main" val="3116198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Select the best answer</a:t>
            </a:r>
          </a:p>
          <a:p>
            <a:pPr marL="0" indent="0" algn="ctr">
              <a:buNone/>
            </a:pPr>
            <a:endParaRPr lang="en-US" dirty="0"/>
          </a:p>
          <a:p>
            <a:pPr marL="0" indent="0">
              <a:buNone/>
            </a:pPr>
            <a:r>
              <a:rPr lang="en-US" dirty="0" smtClean="0"/>
              <a:t>Cylinders should be returned to the supplier when they are—</a:t>
            </a:r>
          </a:p>
          <a:p>
            <a:pPr marL="457200" indent="-457200">
              <a:buAutoNum type="alphaLcParenR"/>
            </a:pPr>
            <a:r>
              <a:rPr lang="en-US" dirty="0"/>
              <a:t>d</a:t>
            </a:r>
            <a:r>
              <a:rPr lang="en-US" dirty="0" smtClean="0"/>
              <a:t>amaged</a:t>
            </a:r>
          </a:p>
          <a:p>
            <a:pPr marL="457200" indent="-457200">
              <a:buAutoNum type="alphaLcParenR"/>
            </a:pPr>
            <a:r>
              <a:rPr lang="en-US" dirty="0" smtClean="0"/>
              <a:t>improperly color-coded</a:t>
            </a:r>
          </a:p>
          <a:p>
            <a:pPr marL="457200" indent="-457200">
              <a:buAutoNum type="alphaLcParenR"/>
            </a:pPr>
            <a:r>
              <a:rPr lang="en-US" dirty="0" smtClean="0"/>
              <a:t>the label </a:t>
            </a:r>
            <a:r>
              <a:rPr lang="en-US" dirty="0"/>
              <a:t>does not correctly identify the gas contained in the </a:t>
            </a:r>
            <a:r>
              <a:rPr lang="en-US" dirty="0" smtClean="0"/>
              <a:t>cylinder</a:t>
            </a:r>
          </a:p>
          <a:p>
            <a:pPr marL="457200" indent="-457200">
              <a:buAutoNum type="alphaLcParenR"/>
            </a:pPr>
            <a:r>
              <a:rPr lang="en-US" dirty="0" smtClean="0"/>
              <a:t>All of the above</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Quiz:  Question 4</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28</a:t>
            </a:fld>
            <a:endParaRPr lang="en-US" dirty="0"/>
          </a:p>
        </p:txBody>
      </p:sp>
    </p:spTree>
    <p:extLst>
      <p:ext uri="{BB962C8B-B14F-4D97-AF65-F5344CB8AC3E}">
        <p14:creationId xmlns:p14="http://schemas.microsoft.com/office/powerpoint/2010/main" val="64822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p>
          <a:p>
            <a:pPr marL="0" indent="0" algn="ctr">
              <a:buNone/>
            </a:pPr>
            <a:endParaRPr lang="en-US" dirty="0" smtClean="0"/>
          </a:p>
          <a:p>
            <a:pPr marL="0" indent="0">
              <a:buNone/>
            </a:pPr>
            <a:r>
              <a:rPr lang="en-US" dirty="0" smtClean="0"/>
              <a:t>Workers handling medical gases </a:t>
            </a:r>
            <a:r>
              <a:rPr lang="en-US" u="sng" dirty="0" smtClean="0"/>
              <a:t>must</a:t>
            </a:r>
            <a:r>
              <a:rPr lang="en-US" dirty="0" smtClean="0"/>
              <a:t> attend initial training </a:t>
            </a:r>
            <a:r>
              <a:rPr lang="en-US" dirty="0"/>
              <a:t>and </a:t>
            </a:r>
            <a:r>
              <a:rPr lang="en-US" dirty="0" smtClean="0"/>
              <a:t>annual refresher training. </a:t>
            </a:r>
            <a:endParaRPr lang="en-US" dirty="0"/>
          </a:p>
        </p:txBody>
      </p:sp>
      <p:sp>
        <p:nvSpPr>
          <p:cNvPr id="3" name="Title 2"/>
          <p:cNvSpPr>
            <a:spLocks noGrp="1"/>
          </p:cNvSpPr>
          <p:nvPr>
            <p:ph type="title"/>
          </p:nvPr>
        </p:nvSpPr>
        <p:spPr/>
        <p:txBody>
          <a:bodyPr/>
          <a:lstStyle/>
          <a:p>
            <a:r>
              <a:rPr lang="en-US" dirty="0" smtClean="0"/>
              <a:t>Quiz:  Question 5</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29</a:t>
            </a:fld>
            <a:endParaRPr lang="en-US" dirty="0"/>
          </a:p>
        </p:txBody>
      </p:sp>
    </p:spTree>
    <p:extLst>
      <p:ext uri="{BB962C8B-B14F-4D97-AF65-F5344CB8AC3E}">
        <p14:creationId xmlns:p14="http://schemas.microsoft.com/office/powerpoint/2010/main" val="242197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600"/>
              </a:spcAft>
              <a:buNone/>
            </a:pPr>
            <a:r>
              <a:rPr lang="en-US" sz="3200" b="1" dirty="0" smtClean="0"/>
              <a:t>Describe</a:t>
            </a:r>
            <a:r>
              <a:rPr lang="en-US" sz="3200" dirty="0" smtClean="0"/>
              <a:t> the hazards associated with medical gases</a:t>
            </a:r>
          </a:p>
          <a:p>
            <a:pPr marL="0" indent="0">
              <a:spcAft>
                <a:spcPts val="600"/>
              </a:spcAft>
              <a:buNone/>
            </a:pPr>
            <a:r>
              <a:rPr lang="en-US" sz="3200" b="1" dirty="0" smtClean="0"/>
              <a:t>Discuss</a:t>
            </a:r>
            <a:r>
              <a:rPr lang="en-US" sz="3200" dirty="0" smtClean="0"/>
              <a:t> safe handling and use guidelines</a:t>
            </a:r>
          </a:p>
          <a:p>
            <a:pPr marL="0" indent="0">
              <a:spcAft>
                <a:spcPts val="600"/>
              </a:spcAft>
              <a:buNone/>
            </a:pPr>
            <a:r>
              <a:rPr lang="en-US" sz="3200" b="1" dirty="0" smtClean="0"/>
              <a:t>Explain</a:t>
            </a:r>
            <a:r>
              <a:rPr lang="en-US" sz="3200" dirty="0" smtClean="0"/>
              <a:t> proper storage procedures</a:t>
            </a:r>
            <a:endParaRPr lang="en-US" sz="3200" dirty="0"/>
          </a:p>
        </p:txBody>
      </p:sp>
      <p:sp>
        <p:nvSpPr>
          <p:cNvPr id="3" name="Title 2"/>
          <p:cNvSpPr>
            <a:spLocks noGrp="1"/>
          </p:cNvSpPr>
          <p:nvPr>
            <p:ph type="title"/>
          </p:nvPr>
        </p:nvSpPr>
        <p:spPr/>
        <p:txBody>
          <a:bodyPr/>
          <a:lstStyle/>
          <a:p>
            <a:r>
              <a:rPr lang="en-US" dirty="0" smtClean="0"/>
              <a:t>Lesson Objectives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a:t>
            </a:fld>
            <a:endParaRPr lang="en-US" dirty="0"/>
          </a:p>
        </p:txBody>
      </p:sp>
    </p:spTree>
    <p:extLst>
      <p:ext uri="{BB962C8B-B14F-4D97-AF65-F5344CB8AC3E}">
        <p14:creationId xmlns:p14="http://schemas.microsoft.com/office/powerpoint/2010/main" val="322158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p>
          <a:p>
            <a:pPr marL="0" indent="0" algn="ctr">
              <a:buNone/>
            </a:pPr>
            <a:endParaRPr lang="en-US" dirty="0" smtClean="0"/>
          </a:p>
          <a:p>
            <a:pPr marL="0" indent="0">
              <a:buNone/>
            </a:pPr>
            <a:r>
              <a:rPr lang="en-US" dirty="0" smtClean="0"/>
              <a:t>A minimum </a:t>
            </a:r>
            <a:r>
              <a:rPr lang="en-US" dirty="0"/>
              <a:t>distance of 20 feet between oxidizing gases from combustible materials </a:t>
            </a:r>
            <a:r>
              <a:rPr lang="en-US" dirty="0" smtClean="0"/>
              <a:t>must be maintained except when the cylinders are stored in a room with fire rated construction.</a:t>
            </a:r>
            <a:endParaRPr lang="en-US" dirty="0"/>
          </a:p>
          <a:p>
            <a:pPr marL="0" indent="0" algn="ctr">
              <a:buNone/>
            </a:pPr>
            <a:endParaRPr lang="en-US" dirty="0"/>
          </a:p>
        </p:txBody>
      </p:sp>
      <p:sp>
        <p:nvSpPr>
          <p:cNvPr id="3" name="Title 2"/>
          <p:cNvSpPr>
            <a:spLocks noGrp="1"/>
          </p:cNvSpPr>
          <p:nvPr>
            <p:ph type="title"/>
          </p:nvPr>
        </p:nvSpPr>
        <p:spPr/>
        <p:txBody>
          <a:bodyPr/>
          <a:lstStyle/>
          <a:p>
            <a:r>
              <a:rPr lang="en-US" dirty="0" smtClean="0"/>
              <a:t>Quiz:  Question 6</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30</a:t>
            </a:fld>
            <a:endParaRPr lang="en-US" dirty="0"/>
          </a:p>
        </p:txBody>
      </p:sp>
    </p:spTree>
    <p:extLst>
      <p:ext uri="{BB962C8B-B14F-4D97-AF65-F5344CB8AC3E}">
        <p14:creationId xmlns:p14="http://schemas.microsoft.com/office/powerpoint/2010/main" val="1939209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Fill in the Blank</a:t>
            </a:r>
          </a:p>
          <a:p>
            <a:pPr marL="0" indent="0" algn="ctr">
              <a:buNone/>
            </a:pPr>
            <a:endParaRPr lang="en-US" dirty="0"/>
          </a:p>
          <a:p>
            <a:pPr marL="0" indent="0">
              <a:buNone/>
            </a:pPr>
            <a:r>
              <a:rPr lang="en-US" dirty="0" smtClean="0"/>
              <a:t>No </a:t>
            </a:r>
            <a:r>
              <a:rPr lang="en-US" dirty="0"/>
              <a:t>more </a:t>
            </a:r>
            <a:r>
              <a:rPr lang="en-US" dirty="0" smtClean="0"/>
              <a:t>than _____ size </a:t>
            </a:r>
            <a:r>
              <a:rPr lang="en-US" dirty="0"/>
              <a:t>E oxygen cylinders or </a:t>
            </a:r>
            <a:r>
              <a:rPr lang="en-US" dirty="0" smtClean="0"/>
              <a:t>_____ </a:t>
            </a:r>
            <a:r>
              <a:rPr lang="en-US" dirty="0"/>
              <a:t>size H and </a:t>
            </a:r>
            <a:r>
              <a:rPr lang="en-US" dirty="0" smtClean="0"/>
              <a:t>_____ </a:t>
            </a:r>
            <a:r>
              <a:rPr lang="en-US" dirty="0"/>
              <a:t>size E cylinders </a:t>
            </a:r>
            <a:r>
              <a:rPr lang="en-US" dirty="0" smtClean="0"/>
              <a:t>may be outside of a protected storage room in </a:t>
            </a:r>
            <a:r>
              <a:rPr lang="en-US" dirty="0"/>
              <a:t>a single smoke </a:t>
            </a:r>
            <a:r>
              <a:rPr lang="en-US" dirty="0" smtClean="0"/>
              <a:t>compartment.</a:t>
            </a:r>
            <a:endParaRPr lang="en-US" dirty="0"/>
          </a:p>
        </p:txBody>
      </p:sp>
      <p:sp>
        <p:nvSpPr>
          <p:cNvPr id="3" name="Title 2"/>
          <p:cNvSpPr>
            <a:spLocks noGrp="1"/>
          </p:cNvSpPr>
          <p:nvPr>
            <p:ph type="title"/>
          </p:nvPr>
        </p:nvSpPr>
        <p:spPr/>
        <p:txBody>
          <a:bodyPr/>
          <a:lstStyle/>
          <a:p>
            <a:r>
              <a:rPr lang="en-US" dirty="0" smtClean="0"/>
              <a:t>Quiz:  Question 7</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31</a:t>
            </a:fld>
            <a:endParaRPr lang="en-US" dirty="0"/>
          </a:p>
        </p:txBody>
      </p:sp>
    </p:spTree>
    <p:extLst>
      <p:ext uri="{BB962C8B-B14F-4D97-AF65-F5344CB8AC3E}">
        <p14:creationId xmlns:p14="http://schemas.microsoft.com/office/powerpoint/2010/main" val="3881483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p>
          <a:p>
            <a:pPr marL="0" indent="0" algn="ctr">
              <a:buNone/>
            </a:pPr>
            <a:endParaRPr lang="en-US" dirty="0"/>
          </a:p>
          <a:p>
            <a:pPr marL="0" indent="0">
              <a:buNone/>
            </a:pPr>
            <a:r>
              <a:rPr lang="en-US" dirty="0" smtClean="0"/>
              <a:t>Examples </a:t>
            </a:r>
            <a:r>
              <a:rPr lang="en-US" dirty="0"/>
              <a:t>of </a:t>
            </a:r>
            <a:r>
              <a:rPr lang="en-US" dirty="0" smtClean="0"/>
              <a:t>medical </a:t>
            </a:r>
            <a:r>
              <a:rPr lang="en-US" dirty="0"/>
              <a:t>gases include medical air, USP; oxygen USP; helium USP; nitrogen NF; and mixtures of these </a:t>
            </a:r>
            <a:r>
              <a:rPr lang="en-US" dirty="0" smtClean="0"/>
              <a:t>gases.</a:t>
            </a: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Quiz:  Question 8</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32</a:t>
            </a:fld>
            <a:endParaRPr lang="en-US" dirty="0"/>
          </a:p>
        </p:txBody>
      </p:sp>
    </p:spTree>
    <p:extLst>
      <p:ext uri="{BB962C8B-B14F-4D97-AF65-F5344CB8AC3E}">
        <p14:creationId xmlns:p14="http://schemas.microsoft.com/office/powerpoint/2010/main" val="2969738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p>
          <a:p>
            <a:pPr marL="0" indent="0" algn="ctr">
              <a:buNone/>
            </a:pPr>
            <a:endParaRPr lang="en-US" dirty="0"/>
          </a:p>
          <a:p>
            <a:pPr marL="0" indent="0">
              <a:buNone/>
            </a:pPr>
            <a:r>
              <a:rPr lang="en-US" dirty="0" smtClean="0"/>
              <a:t>Consistent with good infection control practices, store medical gas cylinders in soiled utility rooms since they are being used for patient care.</a:t>
            </a:r>
            <a:endParaRPr lang="en-US" dirty="0"/>
          </a:p>
        </p:txBody>
      </p:sp>
      <p:sp>
        <p:nvSpPr>
          <p:cNvPr id="3" name="Title 2"/>
          <p:cNvSpPr>
            <a:spLocks noGrp="1"/>
          </p:cNvSpPr>
          <p:nvPr>
            <p:ph type="title"/>
          </p:nvPr>
        </p:nvSpPr>
        <p:spPr/>
        <p:txBody>
          <a:bodyPr/>
          <a:lstStyle/>
          <a:p>
            <a:r>
              <a:rPr lang="en-US" dirty="0" smtClean="0"/>
              <a:t>Quiz:  Question 9</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33</a:t>
            </a:fld>
            <a:endParaRPr lang="en-US" dirty="0"/>
          </a:p>
        </p:txBody>
      </p:sp>
    </p:spTree>
    <p:extLst>
      <p:ext uri="{BB962C8B-B14F-4D97-AF65-F5344CB8AC3E}">
        <p14:creationId xmlns:p14="http://schemas.microsoft.com/office/powerpoint/2010/main" val="1596855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True or False</a:t>
            </a:r>
          </a:p>
          <a:p>
            <a:pPr marL="0" indent="0" algn="ctr">
              <a:buNone/>
            </a:pPr>
            <a:endParaRPr lang="en-US" dirty="0"/>
          </a:p>
          <a:p>
            <a:pPr marL="0" indent="0">
              <a:buNone/>
            </a:pPr>
            <a:r>
              <a:rPr lang="en-US" dirty="0" smtClean="0"/>
              <a:t>Ferromagnetic </a:t>
            </a:r>
            <a:r>
              <a:rPr lang="en-US" dirty="0"/>
              <a:t>cylinders </a:t>
            </a:r>
            <a:r>
              <a:rPr lang="en-US" dirty="0" smtClean="0"/>
              <a:t>may be used or stored near </a:t>
            </a:r>
            <a:r>
              <a:rPr lang="en-US" dirty="0"/>
              <a:t>the magnetic resonance imager (MRI)</a:t>
            </a:r>
          </a:p>
          <a:p>
            <a:pPr marL="0" indent="0">
              <a:buNone/>
            </a:pPr>
            <a:endParaRPr lang="en-US" dirty="0"/>
          </a:p>
        </p:txBody>
      </p:sp>
      <p:sp>
        <p:nvSpPr>
          <p:cNvPr id="3" name="Title 2"/>
          <p:cNvSpPr>
            <a:spLocks noGrp="1"/>
          </p:cNvSpPr>
          <p:nvPr>
            <p:ph type="title"/>
          </p:nvPr>
        </p:nvSpPr>
        <p:spPr/>
        <p:txBody>
          <a:bodyPr/>
          <a:lstStyle/>
          <a:p>
            <a:r>
              <a:rPr lang="en-US" dirty="0" smtClean="0"/>
              <a:t>Quiz:  Question 10</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34</a:t>
            </a:fld>
            <a:endParaRPr lang="en-US" dirty="0"/>
          </a:p>
        </p:txBody>
      </p:sp>
    </p:spTree>
    <p:extLst>
      <p:ext uri="{BB962C8B-B14F-4D97-AF65-F5344CB8AC3E}">
        <p14:creationId xmlns:p14="http://schemas.microsoft.com/office/powerpoint/2010/main" val="4253076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normAutofit fontScale="85000" lnSpcReduction="10000"/>
          </a:bodyPr>
          <a:lstStyle/>
          <a:p>
            <a:pPr marL="0" indent="0">
              <a:spcAft>
                <a:spcPts val="600"/>
              </a:spcAft>
              <a:buNone/>
            </a:pPr>
            <a:r>
              <a:rPr lang="en-US" b="1" dirty="0"/>
              <a:t>Army Regulation 700-68</a:t>
            </a:r>
            <a:r>
              <a:rPr lang="en-US" dirty="0"/>
              <a:t>, Storage and Handling of Liquefied and Gaseous Compressed Gasses</a:t>
            </a:r>
          </a:p>
          <a:p>
            <a:pPr marL="0" indent="0">
              <a:spcAft>
                <a:spcPts val="600"/>
              </a:spcAft>
              <a:buNone/>
            </a:pPr>
            <a:r>
              <a:rPr lang="en-US" b="1" dirty="0" smtClean="0"/>
              <a:t>Compressed Gas Association (CGA) P-1</a:t>
            </a:r>
            <a:r>
              <a:rPr lang="en-US" dirty="0" smtClean="0"/>
              <a:t>, Safe Handling of Compressed Gases in Containers</a:t>
            </a:r>
          </a:p>
          <a:p>
            <a:pPr marL="0" indent="0">
              <a:spcAft>
                <a:spcPts val="600"/>
              </a:spcAft>
              <a:buNone/>
            </a:pPr>
            <a:r>
              <a:rPr lang="en-US" b="1" dirty="0" smtClean="0"/>
              <a:t>CGA P-2</a:t>
            </a:r>
            <a:r>
              <a:rPr lang="en-US" dirty="0" smtClean="0"/>
              <a:t>, Characteristics and Safe Handling of Medical Gases</a:t>
            </a:r>
          </a:p>
          <a:p>
            <a:pPr marL="0" indent="0">
              <a:spcAft>
                <a:spcPts val="600"/>
              </a:spcAft>
              <a:buNone/>
            </a:pPr>
            <a:r>
              <a:rPr lang="en-US" b="1" dirty="0" smtClean="0"/>
              <a:t>CGA P-2.7</a:t>
            </a:r>
            <a:r>
              <a:rPr lang="en-US" dirty="0" smtClean="0"/>
              <a:t>, Guide for the Safe Storage, Handling, and Use of Small Portable Liquid Oxygen Systems in Healthcare Facilities</a:t>
            </a:r>
          </a:p>
          <a:p>
            <a:pPr marL="0" indent="0">
              <a:spcAft>
                <a:spcPts val="600"/>
              </a:spcAft>
              <a:buNone/>
            </a:pPr>
            <a:r>
              <a:rPr lang="en-US" b="1" dirty="0" smtClean="0"/>
              <a:t>CGA P-12</a:t>
            </a:r>
            <a:r>
              <a:rPr lang="en-US" dirty="0" smtClean="0"/>
              <a:t>, Safe Handling of Cryogenic Liquids </a:t>
            </a:r>
          </a:p>
          <a:p>
            <a:pPr marL="0" indent="0">
              <a:spcAft>
                <a:spcPts val="600"/>
              </a:spcAft>
              <a:buNone/>
            </a:pPr>
            <a:r>
              <a:rPr lang="en-US" b="1" dirty="0" smtClean="0"/>
              <a:t>CGA P-30</a:t>
            </a:r>
            <a:r>
              <a:rPr lang="en-US" dirty="0" smtClean="0"/>
              <a:t>, Portable Cryogenic Liquid Containers – Use, Care, and Disposal</a:t>
            </a:r>
          </a:p>
          <a:p>
            <a:pPr marL="0" indent="0">
              <a:spcAft>
                <a:spcPts val="600"/>
              </a:spcAft>
              <a:buNone/>
            </a:pPr>
            <a:r>
              <a:rPr lang="en-US" b="1" dirty="0" smtClean="0"/>
              <a:t>NFPA 99-2015</a:t>
            </a:r>
            <a:r>
              <a:rPr lang="en-US" dirty="0" smtClean="0"/>
              <a:t>, </a:t>
            </a:r>
            <a:r>
              <a:rPr lang="en-US" dirty="0"/>
              <a:t>H</a:t>
            </a:r>
            <a:r>
              <a:rPr lang="en-US" dirty="0" smtClean="0"/>
              <a:t>ealthcare Facilities Code</a:t>
            </a:r>
          </a:p>
          <a:p>
            <a:pPr marL="0" indent="0">
              <a:spcAft>
                <a:spcPts val="600"/>
              </a:spcAft>
              <a:buNone/>
            </a:pPr>
            <a:r>
              <a:rPr lang="en-US" b="1" dirty="0" smtClean="0"/>
              <a:t>DA Supply Bulletin, 8-75-11</a:t>
            </a:r>
            <a:r>
              <a:rPr lang="en-US" dirty="0"/>
              <a:t>, </a:t>
            </a:r>
            <a:r>
              <a:rPr lang="en-US" dirty="0" smtClean="0"/>
              <a:t>Army Medical </a:t>
            </a:r>
            <a:r>
              <a:rPr lang="en-US" dirty="0"/>
              <a:t>Department Supply Information</a:t>
            </a:r>
            <a:endParaRPr lang="en-US" dirty="0" smtClean="0"/>
          </a:p>
          <a:p>
            <a:pPr marL="0" indent="0">
              <a:spcAft>
                <a:spcPts val="600"/>
              </a:spcAft>
              <a:buNone/>
            </a:pPr>
            <a:r>
              <a:rPr lang="en-US" b="1" dirty="0" smtClean="0"/>
              <a:t>National Fire Protection (NFPA) </a:t>
            </a:r>
            <a:r>
              <a:rPr lang="en-US" b="1" dirty="0"/>
              <a:t>99</a:t>
            </a:r>
            <a:r>
              <a:rPr lang="en-US" dirty="0"/>
              <a:t>, Health Care Facilities Code</a:t>
            </a:r>
            <a:endParaRPr lang="en-US" dirty="0" smtClean="0"/>
          </a:p>
          <a:p>
            <a:pPr marL="0" indent="0">
              <a:spcAft>
                <a:spcPts val="600"/>
              </a:spcAft>
              <a:buNone/>
            </a:pPr>
            <a:r>
              <a:rPr lang="en-US" b="1" dirty="0" smtClean="0"/>
              <a:t>Occupational Safety and Health Administration (OSHA), 29 Code of Federal Regulations (CFR) 1910.101, </a:t>
            </a:r>
            <a:r>
              <a:rPr lang="en-US" dirty="0" smtClean="0"/>
              <a:t>Compressed Gases (</a:t>
            </a:r>
            <a:r>
              <a:rPr lang="en-US" smtClean="0"/>
              <a:t>General Requirements)</a:t>
            </a:r>
            <a:endParaRPr lang="en-US" b="1" dirty="0" smtClean="0"/>
          </a:p>
        </p:txBody>
      </p:sp>
      <p:sp>
        <p:nvSpPr>
          <p:cNvPr id="4" name="Slide Number Placeholder 3"/>
          <p:cNvSpPr>
            <a:spLocks noGrp="1"/>
          </p:cNvSpPr>
          <p:nvPr>
            <p:ph type="sldNum" sz="quarter" idx="10"/>
          </p:nvPr>
        </p:nvSpPr>
        <p:spPr/>
        <p:txBody>
          <a:bodyPr/>
          <a:lstStyle/>
          <a:p>
            <a:fld id="{09C0F965-679E-4964-9AA4-302CAD5CC36B}" type="slidenum">
              <a:rPr lang="en-US" smtClean="0"/>
              <a:pPr/>
              <a:t>35</a:t>
            </a:fld>
            <a:endParaRPr lang="en-US" dirty="0"/>
          </a:p>
        </p:txBody>
      </p:sp>
    </p:spTree>
    <p:extLst>
      <p:ext uri="{BB962C8B-B14F-4D97-AF65-F5344CB8AC3E}">
        <p14:creationId xmlns:p14="http://schemas.microsoft.com/office/powerpoint/2010/main" val="203478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spcAft>
                <a:spcPts val="600"/>
              </a:spcAft>
              <a:buNone/>
            </a:pPr>
            <a:r>
              <a:rPr lang="en-US" b="1" dirty="0" smtClean="0"/>
              <a:t>Asphyxiant</a:t>
            </a:r>
            <a:r>
              <a:rPr lang="en-US" dirty="0" smtClean="0"/>
              <a:t>—a gas that has the ability </a:t>
            </a:r>
            <a:r>
              <a:rPr lang="en-US" dirty="0"/>
              <a:t>to cause suffocation in an enclosed workspace by displacing breathable </a:t>
            </a:r>
            <a:r>
              <a:rPr lang="en-US" dirty="0" smtClean="0"/>
              <a:t>air</a:t>
            </a:r>
            <a:r>
              <a:rPr lang="en-US" dirty="0"/>
              <a:t>. </a:t>
            </a:r>
            <a:endParaRPr lang="en-US" dirty="0" smtClean="0"/>
          </a:p>
          <a:p>
            <a:pPr marL="0" indent="0">
              <a:spcAft>
                <a:spcPts val="600"/>
              </a:spcAft>
              <a:buNone/>
            </a:pPr>
            <a:r>
              <a:rPr lang="en-US" b="1" dirty="0" smtClean="0"/>
              <a:t>Compressed gas</a:t>
            </a:r>
            <a:r>
              <a:rPr lang="en-US" dirty="0" smtClean="0"/>
              <a:t>—any </a:t>
            </a:r>
            <a:r>
              <a:rPr lang="en-US" dirty="0"/>
              <a:t>material that is normally a gas which is placed under pressure or chilled, and contained by a </a:t>
            </a:r>
            <a:r>
              <a:rPr lang="en-US" dirty="0" smtClean="0"/>
              <a:t>cylinder </a:t>
            </a:r>
          </a:p>
          <a:p>
            <a:pPr marL="0" indent="0">
              <a:spcAft>
                <a:spcPts val="600"/>
              </a:spcAft>
              <a:buNone/>
            </a:pPr>
            <a:r>
              <a:rPr lang="en-US" b="1" dirty="0" smtClean="0"/>
              <a:t>Corrosive</a:t>
            </a:r>
            <a:r>
              <a:rPr lang="en-US" dirty="0" smtClean="0"/>
              <a:t>—a gas </a:t>
            </a:r>
            <a:r>
              <a:rPr lang="en-US" dirty="0"/>
              <a:t>that </a:t>
            </a:r>
            <a:r>
              <a:rPr lang="en-US" dirty="0" smtClean="0"/>
              <a:t>can </a:t>
            </a:r>
            <a:r>
              <a:rPr lang="en-US" dirty="0"/>
              <a:t>cause severe burns to skin and other human tissues such as the eye or lung, and can attack clothes and other materials including metal</a:t>
            </a:r>
          </a:p>
          <a:p>
            <a:pPr marL="0" indent="0">
              <a:spcAft>
                <a:spcPts val="600"/>
              </a:spcAft>
              <a:buNone/>
            </a:pPr>
            <a:r>
              <a:rPr lang="en-US" b="1" dirty="0" smtClean="0"/>
              <a:t>Cryogenic</a:t>
            </a:r>
            <a:r>
              <a:rPr lang="en-US" dirty="0" smtClean="0"/>
              <a:t>—liquefied </a:t>
            </a:r>
            <a:r>
              <a:rPr lang="en-US" dirty="0"/>
              <a:t>gases that are kept in their liquid state at very low </a:t>
            </a:r>
            <a:r>
              <a:rPr lang="en-US" dirty="0" smtClean="0"/>
              <a:t>temperatures (below −292</a:t>
            </a:r>
            <a:r>
              <a:rPr lang="en-US" dirty="0" smtClean="0">
                <a:latin typeface="Calibri"/>
                <a:cs typeface="Calibri"/>
              </a:rPr>
              <a:t>⁰F</a:t>
            </a:r>
            <a:r>
              <a:rPr lang="en-US" dirty="0" smtClean="0"/>
              <a:t>)</a:t>
            </a:r>
          </a:p>
          <a:p>
            <a:pPr marL="0" indent="0">
              <a:spcAft>
                <a:spcPts val="600"/>
              </a:spcAft>
              <a:buNone/>
            </a:pPr>
            <a:r>
              <a:rPr lang="en-US" b="1" dirty="0" smtClean="0"/>
              <a:t>Flammable</a:t>
            </a:r>
            <a:r>
              <a:rPr lang="en-US" dirty="0"/>
              <a:t>—a </a:t>
            </a:r>
            <a:r>
              <a:rPr lang="en-US" dirty="0" smtClean="0"/>
              <a:t>material that will </a:t>
            </a:r>
            <a:r>
              <a:rPr lang="en-US" dirty="0"/>
              <a:t>burn or catch on fire easily at normal temperatures </a:t>
            </a:r>
            <a:r>
              <a:rPr lang="en-US" dirty="0" smtClean="0"/>
              <a:t>below 100</a:t>
            </a:r>
            <a:r>
              <a:rPr lang="en-US" dirty="0" smtClean="0">
                <a:latin typeface="Calibri"/>
                <a:cs typeface="Calibri"/>
              </a:rPr>
              <a:t>⁰</a:t>
            </a:r>
            <a:r>
              <a:rPr lang="en-US" dirty="0" smtClean="0"/>
              <a:t>F </a:t>
            </a:r>
            <a:endParaRPr lang="en-US" dirty="0"/>
          </a:p>
          <a:p>
            <a:pPr marL="0" indent="0">
              <a:spcAft>
                <a:spcPts val="600"/>
              </a:spcAft>
              <a:buNone/>
            </a:pPr>
            <a:r>
              <a:rPr lang="en-US" b="1" dirty="0" smtClean="0"/>
              <a:t>Inert</a:t>
            </a:r>
            <a:r>
              <a:rPr lang="en-US" dirty="0" smtClean="0"/>
              <a:t>—a  </a:t>
            </a:r>
            <a:r>
              <a:rPr lang="en-US" dirty="0"/>
              <a:t>gas that does not usually react with other </a:t>
            </a:r>
            <a:r>
              <a:rPr lang="en-US" dirty="0" smtClean="0"/>
              <a:t>things</a:t>
            </a:r>
          </a:p>
        </p:txBody>
      </p:sp>
      <p:sp>
        <p:nvSpPr>
          <p:cNvPr id="2" name="Title 1"/>
          <p:cNvSpPr>
            <a:spLocks noGrp="1"/>
          </p:cNvSpPr>
          <p:nvPr>
            <p:ph type="title"/>
          </p:nvPr>
        </p:nvSpPr>
        <p:spPr/>
        <p:txBody>
          <a:bodyPr/>
          <a:lstStyle/>
          <a:p>
            <a:r>
              <a:rPr lang="en-US" dirty="0" smtClean="0"/>
              <a:t>Definitions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a:t>
            </a:fld>
            <a:endParaRPr lang="en-US" dirty="0"/>
          </a:p>
        </p:txBody>
      </p:sp>
    </p:spTree>
    <p:extLst>
      <p:ext uri="{BB962C8B-B14F-4D97-AF65-F5344CB8AC3E}">
        <p14:creationId xmlns:p14="http://schemas.microsoft.com/office/powerpoint/2010/main" val="338913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spcAft>
                <a:spcPts val="600"/>
              </a:spcAft>
              <a:buNone/>
            </a:pPr>
            <a:r>
              <a:rPr lang="en-US" b="1" dirty="0" smtClean="0"/>
              <a:t>Gas</a:t>
            </a:r>
            <a:r>
              <a:rPr lang="en-US" dirty="0" smtClean="0"/>
              <a:t>—a </a:t>
            </a:r>
            <a:r>
              <a:rPr lang="en-US" dirty="0"/>
              <a:t>form of matter that does not have a defined shape or volume. Gases can </a:t>
            </a:r>
            <a:r>
              <a:rPr lang="en-US" dirty="0" smtClean="0"/>
              <a:t>consist </a:t>
            </a:r>
            <a:r>
              <a:rPr lang="en-US" dirty="0"/>
              <a:t>of a single element, such as hydrogen gas (H2), or may be a compound, such as carbon dioxide (CO2), or a mixture of several gases, such as air.  Gases expand to fill the space they are </a:t>
            </a:r>
            <a:r>
              <a:rPr lang="en-US" dirty="0" smtClean="0"/>
              <a:t>given</a:t>
            </a:r>
          </a:p>
          <a:p>
            <a:pPr marL="0" indent="0">
              <a:spcAft>
                <a:spcPts val="600"/>
              </a:spcAft>
              <a:buNone/>
            </a:pPr>
            <a:r>
              <a:rPr lang="en-US" b="1" dirty="0" smtClean="0"/>
              <a:t>Oxidizer</a:t>
            </a:r>
            <a:r>
              <a:rPr lang="en-US" dirty="0" smtClean="0"/>
              <a:t>—a gas that does not </a:t>
            </a:r>
            <a:r>
              <a:rPr lang="en-US" dirty="0"/>
              <a:t>usually burn </a:t>
            </a:r>
            <a:r>
              <a:rPr lang="en-US" dirty="0" smtClean="0"/>
              <a:t>itself, but will </a:t>
            </a:r>
            <a:r>
              <a:rPr lang="en-US" dirty="0"/>
              <a:t>either help the fire by providing more oxygen or they may cause materials that normally do not burn to suddenly catch on fire (spontaneous combustion)</a:t>
            </a:r>
          </a:p>
          <a:p>
            <a:pPr marL="0" indent="0">
              <a:spcAft>
                <a:spcPts val="600"/>
              </a:spcAft>
              <a:buNone/>
            </a:pPr>
            <a:r>
              <a:rPr lang="en-US" b="1" dirty="0"/>
              <a:t>Pyrophoric—</a:t>
            </a:r>
            <a:r>
              <a:rPr lang="en-US" dirty="0"/>
              <a:t>a </a:t>
            </a:r>
            <a:r>
              <a:rPr lang="en-US" dirty="0" smtClean="0"/>
              <a:t>material that </a:t>
            </a:r>
            <a:r>
              <a:rPr lang="en-US" dirty="0"/>
              <a:t>ignites </a:t>
            </a:r>
            <a:r>
              <a:rPr lang="en-US" dirty="0" smtClean="0"/>
              <a:t>instantly upon exposure to oxygen</a:t>
            </a:r>
            <a:r>
              <a:rPr lang="en-US" dirty="0" smtClean="0">
                <a:latin typeface="Calibri"/>
                <a:cs typeface="Calibri"/>
              </a:rPr>
              <a:t> </a:t>
            </a:r>
            <a:endParaRPr lang="en-US" dirty="0"/>
          </a:p>
          <a:p>
            <a:pPr marL="0" indent="0">
              <a:spcAft>
                <a:spcPts val="600"/>
              </a:spcAft>
              <a:buNone/>
            </a:pPr>
            <a:r>
              <a:rPr lang="en-US" b="1" dirty="0" smtClean="0"/>
              <a:t>Reactive</a:t>
            </a:r>
            <a:r>
              <a:rPr lang="en-US" dirty="0" smtClean="0"/>
              <a:t>—a gas that had the </a:t>
            </a:r>
            <a:r>
              <a:rPr lang="en-US" dirty="0"/>
              <a:t>potential to vigorously polymerize, decompose, condense, or become self-reactive under conditions of shock, pressure, temperature, light, or contact with another </a:t>
            </a:r>
            <a:r>
              <a:rPr lang="en-US" dirty="0" smtClean="0"/>
              <a:t>material</a:t>
            </a:r>
          </a:p>
          <a:p>
            <a:pPr marL="0" indent="0">
              <a:spcAft>
                <a:spcPts val="600"/>
              </a:spcAft>
              <a:buNone/>
            </a:pPr>
            <a:r>
              <a:rPr lang="en-US" b="1" dirty="0" smtClean="0"/>
              <a:t>Toxic</a:t>
            </a:r>
            <a:r>
              <a:rPr lang="en-US" dirty="0" smtClean="0"/>
              <a:t>—Capable </a:t>
            </a:r>
            <a:r>
              <a:rPr lang="en-US" dirty="0"/>
              <a:t>of causing injury or death, especially by chemical means; </a:t>
            </a:r>
            <a:r>
              <a:rPr lang="en-US" dirty="0" smtClean="0"/>
              <a:t>poisonous</a:t>
            </a:r>
          </a:p>
        </p:txBody>
      </p:sp>
      <p:sp>
        <p:nvSpPr>
          <p:cNvPr id="2" name="Title 1"/>
          <p:cNvSpPr>
            <a:spLocks noGrp="1"/>
          </p:cNvSpPr>
          <p:nvPr>
            <p:ph type="title"/>
          </p:nvPr>
        </p:nvSpPr>
        <p:spPr/>
        <p:txBody>
          <a:bodyPr/>
          <a:lstStyle/>
          <a:p>
            <a:r>
              <a:rPr lang="en-US" dirty="0" smtClean="0"/>
              <a:t>More Definitions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5</a:t>
            </a:fld>
            <a:endParaRPr lang="en-US" dirty="0"/>
          </a:p>
        </p:txBody>
      </p:sp>
    </p:spTree>
    <p:extLst>
      <p:ext uri="{BB962C8B-B14F-4D97-AF65-F5344CB8AC3E}">
        <p14:creationId xmlns:p14="http://schemas.microsoft.com/office/powerpoint/2010/main" val="338913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Good safety begins with the proper identification of the gas cylinder’s contents</a:t>
            </a:r>
          </a:p>
          <a:p>
            <a:pPr marL="0" indent="0">
              <a:spcAft>
                <a:spcPts val="1200"/>
              </a:spcAft>
              <a:buNone/>
            </a:pPr>
            <a:r>
              <a:rPr lang="en-US" dirty="0" smtClean="0"/>
              <a:t>All cylinders must have a legible label that identifies their contents and gives precautionary warnings to users who are responsible for handling them and for connecting them for use</a:t>
            </a:r>
          </a:p>
          <a:p>
            <a:pPr marL="0" indent="0">
              <a:spcAft>
                <a:spcPts val="1200"/>
              </a:spcAft>
              <a:buNone/>
            </a:pPr>
            <a:r>
              <a:rPr lang="en-US" dirty="0" smtClean="0"/>
              <a:t>The color of the cylinder alone may not be used to identify a cylinder’s contents</a:t>
            </a:r>
          </a:p>
          <a:p>
            <a:pPr marL="0" indent="0">
              <a:spcAft>
                <a:spcPts val="1200"/>
              </a:spcAft>
              <a:buNone/>
            </a:pPr>
            <a:r>
              <a:rPr lang="en-US" dirty="0" smtClean="0"/>
              <a:t>Cylinders that are not properly labeled should be set apart for return to the gas supplier</a:t>
            </a:r>
            <a:endParaRPr lang="en-US" dirty="0"/>
          </a:p>
        </p:txBody>
      </p:sp>
      <p:sp>
        <p:nvSpPr>
          <p:cNvPr id="3" name="Title 2"/>
          <p:cNvSpPr>
            <a:spLocks noGrp="1"/>
          </p:cNvSpPr>
          <p:nvPr>
            <p:ph type="title"/>
          </p:nvPr>
        </p:nvSpPr>
        <p:spPr/>
        <p:txBody>
          <a:bodyPr/>
          <a:lstStyle/>
          <a:p>
            <a:r>
              <a:rPr lang="en-US" dirty="0" smtClean="0"/>
              <a:t>Content Identification/Product Labeling</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6</a:t>
            </a:fld>
            <a:endParaRPr lang="en-US" dirty="0"/>
          </a:p>
        </p:txBody>
      </p:sp>
    </p:spTree>
    <p:extLst>
      <p:ext uri="{BB962C8B-B14F-4D97-AF65-F5344CB8AC3E}">
        <p14:creationId xmlns:p14="http://schemas.microsoft.com/office/powerpoint/2010/main" val="90789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spcBef>
                <a:spcPts val="480"/>
              </a:spcBef>
              <a:spcAft>
                <a:spcPts val="1200"/>
              </a:spcAft>
              <a:buNone/>
            </a:pPr>
            <a:r>
              <a:rPr lang="en-US" dirty="0"/>
              <a:t>All compressed gases are hazardous because of the </a:t>
            </a:r>
            <a:r>
              <a:rPr lang="en-US" u="sng" dirty="0"/>
              <a:t>high pressures</a:t>
            </a:r>
            <a:r>
              <a:rPr lang="en-US" dirty="0"/>
              <a:t> inside the </a:t>
            </a:r>
            <a:r>
              <a:rPr lang="en-US" dirty="0" smtClean="0"/>
              <a:t>cylinders</a:t>
            </a:r>
          </a:p>
          <a:p>
            <a:pPr marL="0" indent="0">
              <a:spcBef>
                <a:spcPts val="480"/>
              </a:spcBef>
              <a:spcAft>
                <a:spcPts val="1200"/>
              </a:spcAft>
              <a:buNone/>
            </a:pPr>
            <a:r>
              <a:rPr lang="en-US" dirty="0" smtClean="0"/>
              <a:t>Gas </a:t>
            </a:r>
            <a:r>
              <a:rPr lang="en-US" dirty="0"/>
              <a:t>can be released deliberately by opening the cylinder valve, or accidentally from a broken or leaking valve or </a:t>
            </a:r>
            <a:r>
              <a:rPr lang="en-US" dirty="0" smtClean="0"/>
              <a:t>safety device</a:t>
            </a:r>
          </a:p>
          <a:p>
            <a:pPr marL="0" indent="0">
              <a:spcBef>
                <a:spcPts val="480"/>
              </a:spcBef>
              <a:spcAft>
                <a:spcPts val="1200"/>
              </a:spcAft>
              <a:buNone/>
            </a:pPr>
            <a:r>
              <a:rPr lang="en-US" dirty="0" smtClean="0"/>
              <a:t>Even </a:t>
            </a:r>
            <a:r>
              <a:rPr lang="en-US" dirty="0"/>
              <a:t>at a relatively low pressure, gas can flow rapidly from an open or leaking </a:t>
            </a:r>
            <a:r>
              <a:rPr lang="en-US" dirty="0" smtClean="0"/>
              <a:t>cylinder</a:t>
            </a:r>
            <a:endParaRPr lang="en-US" dirty="0"/>
          </a:p>
          <a:p>
            <a:pPr marL="0" indent="0">
              <a:spcBef>
                <a:spcPts val="480"/>
              </a:spcBef>
              <a:spcAft>
                <a:spcPts val="1200"/>
              </a:spcAft>
              <a:buNone/>
            </a:pPr>
            <a:r>
              <a:rPr lang="en-US" dirty="0" smtClean="0"/>
              <a:t>There </a:t>
            </a:r>
            <a:r>
              <a:rPr lang="en-US" dirty="0"/>
              <a:t>have been many cases in which damaged cylinders have become uncontrolled rockets or pinwheels and have caused severe injury and damage. This danger has </a:t>
            </a:r>
            <a:r>
              <a:rPr lang="en-US" dirty="0" smtClean="0"/>
              <a:t>occurred </a:t>
            </a:r>
            <a:r>
              <a:rPr lang="en-US" dirty="0"/>
              <a:t>when unsecured, uncapped cylinders were knocked over causing the cylinder valve to break and high pressure gas to escape </a:t>
            </a:r>
            <a:r>
              <a:rPr lang="en-US" dirty="0" smtClean="0"/>
              <a:t>rapidly</a:t>
            </a:r>
          </a:p>
          <a:p>
            <a:pPr marL="0" indent="0">
              <a:spcBef>
                <a:spcPts val="480"/>
              </a:spcBef>
              <a:spcAft>
                <a:spcPts val="1200"/>
              </a:spcAft>
              <a:buNone/>
            </a:pPr>
            <a:r>
              <a:rPr lang="en-US" dirty="0" smtClean="0"/>
              <a:t>Most </a:t>
            </a:r>
            <a:r>
              <a:rPr lang="en-US" dirty="0"/>
              <a:t>cylinder valves are designed to break at a point with an opening of about 0.75 cm (0.3 inches). This design limits the rate of gas release and reduces cylinder velocity. This limit may prevent larger, heavier cylinders from "rocketing" although smaller or lighter cylinders might take </a:t>
            </a:r>
            <a:r>
              <a:rPr lang="en-US" dirty="0" smtClean="0"/>
              <a:t>off</a:t>
            </a:r>
            <a:endParaRPr lang="en-US" dirty="0"/>
          </a:p>
        </p:txBody>
      </p:sp>
      <p:sp>
        <p:nvSpPr>
          <p:cNvPr id="3" name="Title 2"/>
          <p:cNvSpPr>
            <a:spLocks noGrp="1"/>
          </p:cNvSpPr>
          <p:nvPr>
            <p:ph type="title"/>
          </p:nvPr>
        </p:nvSpPr>
        <p:spPr/>
        <p:txBody>
          <a:bodyPr/>
          <a:lstStyle/>
          <a:p>
            <a:r>
              <a:rPr lang="en-US" dirty="0" smtClean="0"/>
              <a:t>Physical Hazards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7</a:t>
            </a:fld>
            <a:endParaRPr lang="en-US" dirty="0"/>
          </a:p>
        </p:txBody>
      </p:sp>
    </p:spTree>
    <p:extLst>
      <p:ext uri="{BB962C8B-B14F-4D97-AF65-F5344CB8AC3E}">
        <p14:creationId xmlns:p14="http://schemas.microsoft.com/office/powerpoint/2010/main" val="317648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en-US" dirty="0" smtClean="0"/>
              <a:t>Compressed gases may be flammable, corrosive, toxic, reactive, oxidizers, cryogenic, pyrophoric, or cause asphyxiation</a:t>
            </a:r>
          </a:p>
          <a:p>
            <a:pPr marL="0" indent="0">
              <a:spcAft>
                <a:spcPts val="1200"/>
              </a:spcAft>
              <a:buNone/>
            </a:pPr>
            <a:r>
              <a:rPr lang="en-US" dirty="0" smtClean="0"/>
              <a:t>Some compressed gases may have a combination of hazards, for example liquid oxygen combines the oxidizer hazard with the cryogenic hazard</a:t>
            </a:r>
          </a:p>
          <a:p>
            <a:pPr marL="0" indent="0">
              <a:spcAft>
                <a:spcPts val="1200"/>
              </a:spcAft>
              <a:buNone/>
            </a:pPr>
            <a:r>
              <a:rPr lang="en-US" dirty="0" smtClean="0"/>
              <a:t>Detailed information regarding the physical and chemical properties, specific handling, safety precautions, physiological effects on humans and emergency procedures are covered in the gas suppliers safety data sheets (SDS)</a:t>
            </a:r>
            <a:endParaRPr lang="en-US" dirty="0"/>
          </a:p>
        </p:txBody>
      </p:sp>
      <p:sp>
        <p:nvSpPr>
          <p:cNvPr id="4" name="Title 3"/>
          <p:cNvSpPr>
            <a:spLocks noGrp="1"/>
          </p:cNvSpPr>
          <p:nvPr>
            <p:ph type="title"/>
          </p:nvPr>
        </p:nvSpPr>
        <p:spPr/>
        <p:txBody>
          <a:bodyPr/>
          <a:lstStyle/>
          <a:p>
            <a:r>
              <a:rPr lang="en-US" dirty="0" smtClean="0"/>
              <a:t>Health Hazards</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8</a:t>
            </a:fld>
            <a:endParaRPr lang="en-US" dirty="0"/>
          </a:p>
        </p:txBody>
      </p:sp>
    </p:spTree>
    <p:extLst>
      <p:ext uri="{BB962C8B-B14F-4D97-AF65-F5344CB8AC3E}">
        <p14:creationId xmlns:p14="http://schemas.microsoft.com/office/powerpoint/2010/main" val="380666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Aft>
                <a:spcPts val="1200"/>
              </a:spcAft>
              <a:buNone/>
            </a:pPr>
            <a:r>
              <a:rPr lang="en-US" dirty="0" smtClean="0"/>
              <a:t>Remove any paper wrapping before placing cylinders in service so the label is clearly visible</a:t>
            </a:r>
          </a:p>
          <a:p>
            <a:pPr marL="0" indent="0">
              <a:spcAft>
                <a:spcPts val="1200"/>
              </a:spcAft>
              <a:buNone/>
            </a:pPr>
            <a:r>
              <a:rPr lang="en-US" dirty="0" smtClean="0"/>
              <a:t>Inspect cylinders for </a:t>
            </a:r>
            <a:r>
              <a:rPr lang="en-US" dirty="0"/>
              <a:t>proper </a:t>
            </a:r>
            <a:r>
              <a:rPr lang="en-US" dirty="0" smtClean="0"/>
              <a:t>labeling, color-coding</a:t>
            </a:r>
            <a:r>
              <a:rPr lang="en-US" dirty="0"/>
              <a:t>, bulges, or damage</a:t>
            </a:r>
            <a:endParaRPr lang="en-US" dirty="0" smtClean="0"/>
          </a:p>
          <a:p>
            <a:pPr marL="0" indent="0">
              <a:spcAft>
                <a:spcPts val="1200"/>
              </a:spcAft>
              <a:buNone/>
            </a:pPr>
            <a:r>
              <a:rPr lang="en-US" dirty="0" smtClean="0"/>
              <a:t>Return unused cylinders to the supplier if they are damaged, or improperly color-coded, and if they do not have a label, the label is unreadable, or if the label does not correctly identify the gas contained in the cylinder</a:t>
            </a:r>
          </a:p>
          <a:p>
            <a:pPr marL="0" indent="0">
              <a:spcAft>
                <a:spcPts val="1200"/>
              </a:spcAft>
              <a:buNone/>
            </a:pPr>
            <a:r>
              <a:rPr lang="en-US" dirty="0" smtClean="0"/>
              <a:t>Test medical oxygen upon receipt to verify that the cylinders contain medical grade oxygen, annotate DD </a:t>
            </a:r>
            <a:r>
              <a:rPr lang="en-US" dirty="0"/>
              <a:t>Forms 1191, Warning Tag for Medical Oxygen </a:t>
            </a:r>
            <a:r>
              <a:rPr lang="en-US" dirty="0" smtClean="0"/>
              <a:t>Equipment, with test results and attach the forms to the cylinders</a:t>
            </a:r>
          </a:p>
          <a:p>
            <a:pPr marL="0" indent="0">
              <a:spcAft>
                <a:spcPts val="1200"/>
              </a:spcAft>
              <a:buNone/>
            </a:pPr>
            <a:endParaRPr lang="en-US" dirty="0"/>
          </a:p>
        </p:txBody>
      </p:sp>
      <p:sp>
        <p:nvSpPr>
          <p:cNvPr id="3" name="Title 2"/>
          <p:cNvSpPr>
            <a:spLocks noGrp="1"/>
          </p:cNvSpPr>
          <p:nvPr>
            <p:ph type="title"/>
          </p:nvPr>
        </p:nvSpPr>
        <p:spPr/>
        <p:txBody>
          <a:bodyPr/>
          <a:lstStyle/>
          <a:p>
            <a:r>
              <a:rPr lang="en-US" dirty="0" smtClean="0"/>
              <a:t>Receipt </a:t>
            </a:r>
            <a:r>
              <a:rPr lang="en-US" dirty="0" smtClean="0">
                <a:solidFill>
                  <a:srgbClr val="92D050"/>
                </a:solidFill>
              </a:rPr>
              <a:t>DO’s</a:t>
            </a:r>
            <a:endParaRPr lang="en-US" dirty="0">
              <a:solidFill>
                <a:srgbClr val="92D050"/>
              </a:solidFill>
            </a:endParaRPr>
          </a:p>
        </p:txBody>
      </p:sp>
      <p:sp>
        <p:nvSpPr>
          <p:cNvPr id="4" name="Slide Number Placeholder 3"/>
          <p:cNvSpPr>
            <a:spLocks noGrp="1"/>
          </p:cNvSpPr>
          <p:nvPr>
            <p:ph type="sldNum" sz="quarter" idx="10"/>
          </p:nvPr>
        </p:nvSpPr>
        <p:spPr/>
        <p:txBody>
          <a:bodyPr/>
          <a:lstStyle/>
          <a:p>
            <a:fld id="{09C0F965-679E-4964-9AA4-302CAD5CC36B}" type="slidenum">
              <a:rPr lang="en-US" smtClean="0"/>
              <a:pPr/>
              <a:t>9</a:t>
            </a:fld>
            <a:endParaRPr lang="en-US" dirty="0"/>
          </a:p>
        </p:txBody>
      </p:sp>
    </p:spTree>
    <p:extLst>
      <p:ext uri="{BB962C8B-B14F-4D97-AF65-F5344CB8AC3E}">
        <p14:creationId xmlns:p14="http://schemas.microsoft.com/office/powerpoint/2010/main" val="3612141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APHC template">
  <a:themeElements>
    <a:clrScheme name="November 2013 JK">
      <a:dk1>
        <a:srgbClr val="000000"/>
      </a:dk1>
      <a:lt1>
        <a:srgbClr val="FFFFFF"/>
      </a:lt1>
      <a:dk2>
        <a:srgbClr val="FFFFFF"/>
      </a:dk2>
      <a:lt2>
        <a:srgbClr val="FFECC5"/>
      </a:lt2>
      <a:accent1>
        <a:srgbClr val="551323"/>
      </a:accent1>
      <a:accent2>
        <a:srgbClr val="FFE7B7"/>
      </a:accent2>
      <a:accent3>
        <a:srgbClr val="FFCE6D"/>
      </a:accent3>
      <a:accent4>
        <a:srgbClr val="D8D8D8"/>
      </a:accent4>
      <a:accent5>
        <a:srgbClr val="A5A5A5"/>
      </a:accent5>
      <a:accent6>
        <a:srgbClr val="595959"/>
      </a:accent6>
      <a:hlink>
        <a:srgbClr val="551323"/>
      </a:hlink>
      <a:folHlink>
        <a:srgbClr val="A5A5A5"/>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e425d0ee-8049-446d-8d36-f3b66895ec60">2016-12-07T05:00:00+00:00</Date_x0020_Published>
    <FOIA xmlns="e425d0ee-8049-446d-8d36-f3b66895ec60">false</FOIA>
    <Creator xmlns="e425d0ee-8049-446d-8d36-f3b66895ec60" xsi:nil="true"/>
    <a027d7584ca449c6b0efde7e8ec36a9e xmlns="e425d0ee-8049-446d-8d36-f3b66895ec60">
      <Terms xmlns="http://schemas.microsoft.com/office/infopath/2007/PartnerControls"/>
    </a027d7584ca449c6b0efde7e8ec36a9e>
    <n17d62336a424fea9a5e227f70056a0c xmlns="e425d0ee-8049-446d-8d36-f3b66895ec60">
      <Terms xmlns="http://schemas.microsoft.com/office/infopath/2007/PartnerControls"/>
    </n17d62336a424fea9a5e227f70056a0c>
    <eac4a34ba22a4cc7ae48cab8351f7636 xmlns="e425d0ee-8049-446d-8d36-f3b66895ec60">
      <Terms xmlns="http://schemas.microsoft.com/office/infopath/2007/PartnerControls"/>
    </eac4a34ba22a4cc7ae48cab8351f7636>
    <b92bde77b4d242efa1dc557b6c7a4f78 xmlns="e425d0ee-8049-446d-8d36-f3b66895ec60">
      <Terms xmlns="http://schemas.microsoft.com/office/infopath/2007/PartnerControls"/>
    </b92bde77b4d242efa1dc557b6c7a4f78>
    <le1ccfbf6d314e9293a47fe757b16fa1 xmlns="e425d0ee-8049-446d-8d36-f3b66895ec60">
      <Terms xmlns="http://schemas.microsoft.com/office/infopath/2007/PartnerControls"/>
    </le1ccfbf6d314e9293a47fe757b16fa1>
    <d007778d471448f8af219ac7f2afa059 xmlns="e425d0ee-8049-446d-8d36-f3b66895ec60">
      <Terms xmlns="http://schemas.microsoft.com/office/infopath/2007/PartnerControls"/>
    </d007778d471448f8af219ac7f2afa059>
    <g263e59f98f44538844ef412e0d44c2b xmlns="e425d0ee-8049-446d-8d36-f3b66895ec60">
      <Terms xmlns="http://schemas.microsoft.com/office/infopath/2007/PartnerControls"/>
    </g263e59f98f44538844ef412e0d44c2b>
    <f67ff37bdf094ce98ef406a62a333ef9 xmlns="e425d0ee-8049-446d-8d36-f3b66895ec60">
      <Terms xmlns="http://schemas.microsoft.com/office/infopath/2007/PartnerControls"/>
    </f67ff37bdf094ce98ef406a62a333ef9>
    <TaxCatchAll xmlns="e425d0ee-8049-446d-8d36-f3b66895ec60"/>
    <APHCTopic xmlns="e425d0ee-8049-446d-8d36-f3b66895ec60" xsi:nil="true"/>
  </documentManagement>
</p:properties>
</file>

<file path=customXml/itemProps1.xml><?xml version="1.0" encoding="utf-8"?>
<ds:datastoreItem xmlns:ds="http://schemas.openxmlformats.org/officeDocument/2006/customXml" ds:itemID="{1FDAC26B-9EA9-49C5-9248-A97D10B47377}"/>
</file>

<file path=customXml/itemProps2.xml><?xml version="1.0" encoding="utf-8"?>
<ds:datastoreItem xmlns:ds="http://schemas.openxmlformats.org/officeDocument/2006/customXml" ds:itemID="{33E66FBC-F7F4-4EA8-B41E-980179797092}"/>
</file>

<file path=customXml/itemProps3.xml><?xml version="1.0" encoding="utf-8"?>
<ds:datastoreItem xmlns:ds="http://schemas.openxmlformats.org/officeDocument/2006/customXml" ds:itemID="{3B1C17F7-88E0-4FC3-A3B5-8866227711D5}"/>
</file>

<file path=docProps/app.xml><?xml version="1.0" encoding="utf-8"?>
<Properties xmlns="http://schemas.openxmlformats.org/officeDocument/2006/extended-properties" xmlns:vt="http://schemas.openxmlformats.org/officeDocument/2006/docPropsVTypes">
  <Template/>
  <TotalTime>13133</TotalTime>
  <Words>4715</Words>
  <Application>Microsoft Office PowerPoint</Application>
  <PresentationFormat>On-screen Show (4:3)</PresentationFormat>
  <Paragraphs>408</Paragraphs>
  <Slides>35</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APHC template</vt:lpstr>
      <vt:lpstr>Medical Gases</vt:lpstr>
      <vt:lpstr>Background</vt:lpstr>
      <vt:lpstr>Lesson Objectives</vt:lpstr>
      <vt:lpstr>Definitions</vt:lpstr>
      <vt:lpstr>More Definitions</vt:lpstr>
      <vt:lpstr>Content Identification/Product Labeling</vt:lpstr>
      <vt:lpstr>Physical Hazards</vt:lpstr>
      <vt:lpstr>Health Hazards</vt:lpstr>
      <vt:lpstr>Receipt DO’s</vt:lpstr>
      <vt:lpstr>Safe Handling DO’s</vt:lpstr>
      <vt:lpstr>Safe Handling DO’s</vt:lpstr>
      <vt:lpstr>Still More Safe Handling DO’s</vt:lpstr>
      <vt:lpstr>Safe Handling DONT’s</vt:lpstr>
      <vt:lpstr>More Safe Handling DONT’s</vt:lpstr>
      <vt:lpstr>Safe Moving</vt:lpstr>
      <vt:lpstr>Safe Bulk Storage DO’s</vt:lpstr>
      <vt:lpstr>More Safe Bulk Storage DO’s</vt:lpstr>
      <vt:lpstr>Emergency Procedures</vt:lpstr>
      <vt:lpstr>Oxygen</vt:lpstr>
      <vt:lpstr>Liquid Nitrogen</vt:lpstr>
      <vt:lpstr>More Liquid Nitrogen</vt:lpstr>
      <vt:lpstr>Still More Liquid Nitrogen</vt:lpstr>
      <vt:lpstr>Recap</vt:lpstr>
      <vt:lpstr>Local Procedures</vt:lpstr>
      <vt:lpstr>Quiz:  Question 1</vt:lpstr>
      <vt:lpstr>Quiz:  Question 2</vt:lpstr>
      <vt:lpstr>Quiz:  Question 3</vt:lpstr>
      <vt:lpstr>Quiz:  Question 4</vt:lpstr>
      <vt:lpstr>Quiz:  Question 5</vt:lpstr>
      <vt:lpstr>Quiz:  Question 6</vt:lpstr>
      <vt:lpstr>Quiz:  Question 7</vt:lpstr>
      <vt:lpstr>Quiz:  Question 8</vt:lpstr>
      <vt:lpstr>Quiz:  Question 9</vt:lpstr>
      <vt:lpstr>Quiz:  Question 10</vt:lpstr>
      <vt:lpstr>Learn More</vt:lpstr>
    </vt:vector>
  </TitlesOfParts>
  <Company>OTSG,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Gases</dc:title>
  <dc:creator>Heidi A. Pampel</dc:creator>
  <cp:lastModifiedBy>Tobias, Dmitry I Mr CTR US USA MEDCOM PHC</cp:lastModifiedBy>
  <cp:revision>271</cp:revision>
  <dcterms:created xsi:type="dcterms:W3CDTF">2006-01-23T14:59:19Z</dcterms:created>
  <dcterms:modified xsi:type="dcterms:W3CDTF">2016-12-07T21:30:40Z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0x010100AF718E17B45EA64183FB06646B487EBC00414479C20549684EBCAA90626BB0744C</vt:lpwstr>
  </property>
  <property fmtid="{D5CDD505-2E9C-101B-9397-08002B2CF9AE}" pid="3" name="WorkflowChangePath">
    <vt:lpwstr>8f9ad0e6-04fe-4c58-b6de-4466aa158954,4;8f9ad0e6-04fe-4c58-b6de-4466aa158954,4;8f9ad0e6-04fe-4c58-b6de-4466aa158954,4;8f9ad0e6-04fe-4c58-b6de-4466aa158954,4;8f9ad0e6-04fe-4c58-b6de-4466aa158954,4;8f9ad0e6-04fe-4c58-b6de-4466aa158954,4;58c5a1ff-1add-42a6-95</vt:lpwstr>
  </property>
  <property fmtid="{D5CDD505-2E9C-101B-9397-08002B2CF9AE}" pid="4" name="PM - End Date">
    <vt:lpwstr>2016-03-28T04:00:00+00:00</vt:lpwstr>
  </property>
  <property fmtid="{D5CDD505-2E9C-101B-9397-08002B2CF9AE}" pid="5" name="Author Name">
    <vt:lpwstr>RoseOverturf</vt:lpwstr>
  </property>
  <property fmtid="{D5CDD505-2E9C-101B-9397-08002B2CF9AE}" pid="6" name="SAComments">
    <vt:lpwstr>MA approved for SA. </vt:lpwstr>
  </property>
  <property fmtid="{D5CDD505-2E9C-101B-9397-08002B2CF9AE}" pid="7" name="SAFinalStatus">
    <vt:lpwstr>SA-Approved</vt:lpwstr>
  </property>
  <property fmtid="{D5CDD505-2E9C-101B-9397-08002B2CF9AE}" pid="8" name="SAStartReview">
    <vt:lpwstr>2016-11-02T04:00:00+00:00</vt:lpwstr>
  </property>
  <property fmtid="{D5CDD505-2E9C-101B-9397-08002B2CF9AE}" pid="9" name="MAStatus">
    <vt:lpwstr>MA-Concur</vt:lpwstr>
  </property>
  <property fmtid="{D5CDD505-2E9C-101B-9397-08002B2CF9AE}" pid="10" name="Reviewer - DTS">
    <vt:lpwstr>Resta, John J CIV USARMY MEDCOM PHC (US)23</vt:lpwstr>
  </property>
  <property fmtid="{D5CDD505-2E9C-101B-9397-08002B2CF9AE}" pid="11" name="MAName">
    <vt:lpwstr>Millikan Bell, Amy M CIV USARMY MEDCOM PHC (US)104</vt:lpwstr>
  </property>
  <property fmtid="{D5CDD505-2E9C-101B-9397-08002B2CF9AE}" pid="12" name="PM - Start Date">
    <vt:lpwstr>2016-03-28T04:00:00+00:00</vt:lpwstr>
  </property>
  <property fmtid="{D5CDD505-2E9C-101B-9397-08002B2CF9AE}" pid="13" name="Principal Investigator">
    <vt:lpwstr>Overturf, Rose M CIV USARMY MEDCOM PHC (US)491</vt:lpwstr>
  </property>
  <property fmtid="{D5CDD505-2E9C-101B-9397-08002B2CF9AE}" pid="14" name="AUTHORForeignDistribution">
    <vt:lpwstr>false</vt:lpwstr>
  </property>
  <property fmtid="{D5CDD505-2E9C-101B-9397-08002B2CF9AE}" pid="16" name="Final DTS Distribution">
    <vt:lpwstr>APHC Dir-Unlimited Distribution</vt:lpwstr>
  </property>
  <property fmtid="{D5CDD505-2E9C-101B-9397-08002B2CF9AE}" pid="17" name="FDOName">
    <vt:lpwstr/>
  </property>
  <property fmtid="{D5CDD505-2E9C-101B-9397-08002B2CF9AE}" pid="18" name="Additional Authors and Organizations">
    <vt:lpwstr>Author:  Overturf (Program 59)
Technical reviewers:  Young &amp; Barrett (Program 55) completed 25 March 2016</vt:lpwstr>
  </property>
  <property fmtid="{D5CDD505-2E9C-101B-9397-08002B2CF9AE}" pid="19" name="PM - Status">
    <vt:lpwstr>PM-Approved</vt:lpwstr>
  </property>
  <property fmtid="{D5CDD505-2E9C-101B-9397-08002B2CF9AE}" pid="20" name="Start Date - Director/Subordinate Commander">
    <vt:lpwstr>2016-03-28T04:00:00+00:00</vt:lpwstr>
  </property>
  <property fmtid="{D5CDD505-2E9C-101B-9397-08002B2CF9AE}" pid="21" name="HIOProductPublicRelease">
    <vt:lpwstr>false</vt:lpwstr>
  </property>
  <property fmtid="{D5CDD505-2E9C-101B-9397-08002B2CF9AE}" pid="22" name="Status - PAO">
    <vt:lpwstr>PAO-Concur</vt:lpwstr>
  </property>
  <property fmtid="{D5CDD505-2E9C-101B-9397-08002B2CF9AE}" pid="23" name="Author - External Collaboration">
    <vt:lpwstr>No</vt:lpwstr>
  </property>
  <property fmtid="{D5CDD505-2E9C-101B-9397-08002B2CF9AE}" pid="25" name="SAFinalDistribution">
    <vt:lpwstr>SA-Unlimited Distribution</vt:lpwstr>
  </property>
  <property fmtid="{D5CDD505-2E9C-101B-9397-08002B2CF9AE}" pid="28" name="OPSEC Classification">
    <vt:lpwstr>OPSEC-Unclassified</vt:lpwstr>
  </property>
  <property fmtid="{D5CDD505-2E9C-101B-9397-08002B2CF9AE}" pid="29" name="Document Submission Deadline">
    <vt:lpwstr>2016-10-22T04:00:00+00:00</vt:lpwstr>
  </property>
  <property fmtid="{D5CDD505-2E9C-101B-9397-08002B2CF9AE}" pid="30" name="Presentation Event">
    <vt:lpwstr>N/A</vt:lpwstr>
  </property>
  <property fmtid="{D5CDD505-2E9C-101B-9397-08002B2CF9AE}" pid="31" name="FDODistribution">
    <vt:lpwstr>FDO-Undetermined</vt:lpwstr>
  </property>
  <property fmtid="{D5CDD505-2E9C-101B-9397-08002B2CF9AE}" pid="32" name="Reviewer - OPSEC">
    <vt:lpwstr>Cole, Shawn M Mr CIV USA MEDCOM PHC1275</vt:lpwstr>
  </property>
  <property fmtid="{D5CDD505-2E9C-101B-9397-08002B2CF9AE}" pid="33" name="Reviewer - PAO">
    <vt:lpwstr>Weaver, Chanel S CIV USARMY MEDCOM PHC (US)662</vt:lpwstr>
  </property>
  <property fmtid="{D5CDD505-2E9C-101B-9397-08002B2CF9AE}" pid="34" name="HPOName">
    <vt:lpwstr/>
  </property>
  <property fmtid="{D5CDD505-2E9C-101B-9397-08002B2CF9AE}" pid="35" name="FDOStatus">
    <vt:lpwstr>-----</vt:lpwstr>
  </property>
  <property fmtid="{D5CDD505-2E9C-101B-9397-08002B2CF9AE}" pid="36" name="MAEndReview">
    <vt:lpwstr>2016-11-02T04:00:00+00:00</vt:lpwstr>
  </property>
  <property fmtid="{D5CDD505-2E9C-101B-9397-08002B2CF9AE}" pid="37" name="Start Date - DTS">
    <vt:lpwstr>2016-11-02T04:00:00+00:00</vt:lpwstr>
  </property>
  <property fmtid="{D5CDD505-2E9C-101B-9397-08002B2CF9AE}" pid="39" name="Comments - DTS">
    <vt:lpwstr>Approved subject to incorporating OPSEC changes.</vt:lpwstr>
  </property>
  <property fmtid="{D5CDD505-2E9C-101B-9397-08002B2CF9AE}" pid="40" name="PM - Comments">
    <vt:lpwstr> Note to other reviewers.  In the notes section on several slides, there are comments in bold-these are directed to the end-user to customize the presentation to their location and audience.</vt:lpwstr>
  </property>
  <property fmtid="{D5CDD505-2E9C-101B-9397-08002B2CF9AE}" pid="41" name="PAO Distribution">
    <vt:lpwstr>PAO-Unlimited Distribution</vt:lpwstr>
  </property>
  <property fmtid="{D5CDD505-2E9C-101B-9397-08002B2CF9AE}" pid="42" name="AUTHoR - Office Symbol">
    <vt:lpwstr>MCHB-IP-OIM</vt:lpwstr>
  </property>
  <property fmtid="{D5CDD505-2E9C-101B-9397-08002B2CF9AE}" pid="43" name="End Date - DTS">
    <vt:lpwstr>2016-11-07T05:00:00+00:00</vt:lpwstr>
  </property>
  <property fmtid="{D5CDD505-2E9C-101B-9397-08002B2CF9AE}" pid="45" name="AUTHORHumanProtection">
    <vt:lpwstr>false</vt:lpwstr>
  </property>
  <property fmtid="{D5CDD505-2E9C-101B-9397-08002B2CF9AE}" pid="46" name="MADistribution">
    <vt:lpwstr>MA-Unlimited Distribution</vt:lpwstr>
  </property>
  <property fmtid="{D5CDD505-2E9C-101B-9397-08002B2CF9AE}" pid="47" name="OPSEC Distribution">
    <vt:lpwstr>OPSEC-Unlimited Distribution</vt:lpwstr>
  </property>
  <property fmtid="{D5CDD505-2E9C-101B-9397-08002B2CF9AE}" pid="48" name="End Date - OPSEC">
    <vt:lpwstr>2016-09-30T04:00:00+00:00</vt:lpwstr>
  </property>
  <property fmtid="{D5CDD505-2E9C-101B-9397-08002B2CF9AE}" pid="49" name="AUTHOR - Comments">
    <vt:lpwstr>This presentation was developed in response to numerous requests from MEDCOM safety professionals acquire a tool that they could use to teach staff locally on the safe use, handling, and storage of medical gases.  The presentation includes slides, note pages, suggestions to incorporate local pictures, and a quiz with answers.  Once approved, it is my intent to post this presentation on the APHC Medical Safety Website for easy access.  </vt:lpwstr>
  </property>
  <property fmtid="{D5CDD505-2E9C-101B-9397-08002B2CF9AE}" pid="50" name="Proposed Distribution Comments">
    <vt:lpwstr>General public.</vt:lpwstr>
  </property>
  <property fmtid="{D5CDD505-2E9C-101B-9397-08002B2CF9AE}" pid="51" name="RecordID">
    <vt:lpwstr>3579</vt:lpwstr>
  </property>
  <property fmtid="{D5CDD505-2E9C-101B-9397-08002B2CF9AE}" pid="52" name="MAStartReview">
    <vt:lpwstr>2016-10-04T04:00:00+00:00</vt:lpwstr>
  </property>
  <property fmtid="{D5CDD505-2E9C-101B-9397-08002B2CF9AE}" pid="53" name="Date Submitted">
    <vt:lpwstr>2016-03-28T04:00:00+00:00</vt:lpwstr>
  </property>
  <property fmtid="{D5CDD505-2E9C-101B-9397-08002B2CF9AE}" pid="54" name="Tracking Number">
    <vt:lpwstr>20160328-MCHB-IP-OIM-RoseOverturf-3579</vt:lpwstr>
  </property>
  <property fmtid="{D5CDD505-2E9C-101B-9397-08002B2CF9AE}" pid="55" name="Start Date - OPSEC">
    <vt:lpwstr>2016-09-30T04:00:00+00:00</vt:lpwstr>
  </property>
  <property fmtid="{D5CDD505-2E9C-101B-9397-08002B2CF9AE}" pid="57" name="Proposed Classification">
    <vt:lpwstr>AUTHOR-Unclassified</vt:lpwstr>
  </property>
  <property fmtid="{D5CDD505-2E9C-101B-9397-08002B2CF9AE}" pid="58" name="End Date - Director/Subordinate Commander">
    <vt:lpwstr>2016-09-30T04:00:00+00:00</vt:lpwstr>
  </property>
  <property fmtid="{D5CDD505-2E9C-101B-9397-08002B2CF9AE}" pid="59" name="Overall Status">
    <vt:lpwstr>Approved</vt:lpwstr>
  </property>
  <property fmtid="{D5CDD505-2E9C-101B-9397-08002B2CF9AE}" pid="60" name="Proposed Distribution">
    <vt:lpwstr>AUTHOR-Unlimited Distribution</vt:lpwstr>
  </property>
  <property fmtid="{D5CDD505-2E9C-101B-9397-08002B2CF9AE}" pid="61" name="Start Date - PAO">
    <vt:lpwstr>2016-09-30T04:00:00+00:00</vt:lpwstr>
  </property>
  <property fmtid="{D5CDD505-2E9C-101B-9397-08002B2CF9AE}" pid="62" name="Division Chief or Program Manager">
    <vt:lpwstr>Parker-Monk, Sandra J CIV (US)164</vt:lpwstr>
  </property>
  <property fmtid="{D5CDD505-2E9C-101B-9397-08002B2CF9AE}" pid="65" name="Subject Matter Expert Reviewer">
    <vt:lpwstr>Young, Shih-Houng CIV USARMY MEDCOM PHC (US)703</vt:lpwstr>
  </property>
  <property fmtid="{D5CDD505-2E9C-101B-9397-08002B2CF9AE}" pid="66" name="PM - Name">
    <vt:lpwstr>Parker-Monk, Sandra J CIV (US)164</vt:lpwstr>
  </property>
  <property fmtid="{D5CDD505-2E9C-101B-9397-08002B2CF9AE}" pid="69" name="Status - DTS">
    <vt:lpwstr>APHC Dir-Approved</vt:lpwstr>
  </property>
  <property fmtid="{D5CDD505-2E9C-101B-9397-08002B2CF9AE}" pid="71" name="Comments - OPSEC">
    <vt:lpwstr>Approved. Please remove UNCLASSIFED markings. Documents approved for public release should not have any classification markings.</vt:lpwstr>
  </property>
  <property fmtid="{D5CDD505-2E9C-101B-9397-08002B2CF9AE}" pid="72" name="Document Format">
    <vt:lpwstr>Power Point Presentation</vt:lpwstr>
  </property>
  <property fmtid="{D5CDD505-2E9C-101B-9397-08002B2CF9AE}" pid="73" name="End Date - PAO">
    <vt:lpwstr>2016-10-04T04:00:00+00:00</vt:lpwstr>
  </property>
  <property fmtid="{D5CDD505-2E9C-101B-9397-08002B2CF9AE}" pid="74" name="CurrentStatus">
    <vt:lpwstr>APHC Dir-Approved</vt:lpwstr>
  </property>
  <property fmtid="{D5CDD505-2E9C-101B-9397-08002B2CF9AE}" pid="75" name="HPOStatus">
    <vt:lpwstr>-----</vt:lpwstr>
  </property>
  <property fmtid="{D5CDD505-2E9C-101B-9397-08002B2CF9AE}" pid="76" name="Status - OPSEC">
    <vt:lpwstr>OPSEC-Concur</vt:lpwstr>
  </property>
  <property fmtid="{D5CDD505-2E9C-101B-9397-08002B2CF9AE}" pid="77" name="Status - Director/Subordinate Commander">
    <vt:lpwstr>DIR-Authorized</vt:lpwstr>
  </property>
  <property fmtid="{D5CDD505-2E9C-101B-9397-08002B2CF9AE}" pid="78" name="SAName">
    <vt:lpwstr>Millikan Bell, Amy M CIV USARMY MEDCOM PHC (US)104</vt:lpwstr>
  </property>
  <property fmtid="{D5CDD505-2E9C-101B-9397-08002B2CF9AE}" pid="79" name="Reviewer - Director/Subordinate Commander">
    <vt:lpwstr>Doganiero, Donna M CIV USARMY MEDCOM PHC (US)73</vt:lpwstr>
  </property>
  <property fmtid="{D5CDD505-2E9C-101B-9397-08002B2CF9AE}" pid="80" name="SAEndReview">
    <vt:lpwstr>2016-11-02T04:00:00+00:00</vt:lpwstr>
  </property>
  <property fmtid="{D5CDD505-2E9C-101B-9397-08002B2CF9AE}" pid="81" name="Office">
    <vt:lpwstr>OHS</vt:lpwstr>
  </property>
</Properties>
</file>